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 id="257" r:id="rId6"/>
    <p:sldId id="258" r:id="rId7"/>
    <p:sldId id="267" r:id="rId8"/>
    <p:sldId id="259" r:id="rId9"/>
    <p:sldId id="263" r:id="rId10"/>
    <p:sldId id="264" r:id="rId11"/>
    <p:sldId id="265" r:id="rId12"/>
    <p:sldId id="262" r:id="rId13"/>
    <p:sldId id="266" r:id="rId14"/>
    <p:sldId id="261" r:id="rId15"/>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8F88"/>
    <a:srgbClr val="C80404"/>
    <a:srgbClr val="CC0000"/>
    <a:srgbClr val="FF0000"/>
    <a:srgbClr val="FF505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62" d="100"/>
          <a:sy n="62" d="100"/>
        </p:scale>
        <p:origin x="121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BA60B33-E5D8-4935-896B-CED50F465F42}" type="datetimeFigureOut">
              <a:rPr lang="en-VI" smtClean="0"/>
              <a:t>6/24/2025</a:t>
            </a:fld>
            <a:endParaRPr lang="en-VI"/>
          </a:p>
        </p:txBody>
      </p:sp>
      <p:sp>
        <p:nvSpPr>
          <p:cNvPr id="5" name="Footer Placeholder 4"/>
          <p:cNvSpPr>
            <a:spLocks noGrp="1"/>
          </p:cNvSpPr>
          <p:nvPr>
            <p:ph type="ftr" sz="quarter" idx="11"/>
          </p:nvPr>
        </p:nvSpPr>
        <p:spPr/>
        <p:txBody>
          <a:bodyPr/>
          <a:lstStyle/>
          <a:p>
            <a:endParaRPr lang="en-VI"/>
          </a:p>
        </p:txBody>
      </p:sp>
      <p:sp>
        <p:nvSpPr>
          <p:cNvPr id="6" name="Slide Number Placeholder 5"/>
          <p:cNvSpPr>
            <a:spLocks noGrp="1"/>
          </p:cNvSpPr>
          <p:nvPr>
            <p:ph type="sldNum" sz="quarter" idx="12"/>
          </p:nvPr>
        </p:nvSpPr>
        <p:spPr/>
        <p:txBody>
          <a:bodyPr/>
          <a:lstStyle/>
          <a:p>
            <a:fld id="{FC89DBC6-AFEE-4D03-9B46-1B1A48F7247C}" type="slidenum">
              <a:rPr lang="en-VI" smtClean="0"/>
              <a:t>‹#›</a:t>
            </a:fld>
            <a:endParaRPr lang="en-VI"/>
          </a:p>
        </p:txBody>
      </p:sp>
    </p:spTree>
    <p:extLst>
      <p:ext uri="{BB962C8B-B14F-4D97-AF65-F5344CB8AC3E}">
        <p14:creationId xmlns:p14="http://schemas.microsoft.com/office/powerpoint/2010/main" val="2245534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BA60B33-E5D8-4935-896B-CED50F465F42}" type="datetimeFigureOut">
              <a:rPr lang="en-VI" smtClean="0"/>
              <a:t>6/24/2025</a:t>
            </a:fld>
            <a:endParaRPr lang="en-VI"/>
          </a:p>
        </p:txBody>
      </p:sp>
      <p:sp>
        <p:nvSpPr>
          <p:cNvPr id="5" name="Footer Placeholder 4"/>
          <p:cNvSpPr>
            <a:spLocks noGrp="1"/>
          </p:cNvSpPr>
          <p:nvPr>
            <p:ph type="ftr" sz="quarter" idx="11"/>
          </p:nvPr>
        </p:nvSpPr>
        <p:spPr/>
        <p:txBody>
          <a:bodyPr/>
          <a:lstStyle/>
          <a:p>
            <a:endParaRPr lang="en-VI"/>
          </a:p>
        </p:txBody>
      </p:sp>
      <p:sp>
        <p:nvSpPr>
          <p:cNvPr id="6" name="Slide Number Placeholder 5"/>
          <p:cNvSpPr>
            <a:spLocks noGrp="1"/>
          </p:cNvSpPr>
          <p:nvPr>
            <p:ph type="sldNum" sz="quarter" idx="12"/>
          </p:nvPr>
        </p:nvSpPr>
        <p:spPr/>
        <p:txBody>
          <a:bodyPr/>
          <a:lstStyle/>
          <a:p>
            <a:fld id="{FC89DBC6-AFEE-4D03-9B46-1B1A48F7247C}" type="slidenum">
              <a:rPr lang="en-VI" smtClean="0"/>
              <a:t>‹#›</a:t>
            </a:fld>
            <a:endParaRPr lang="en-VI"/>
          </a:p>
        </p:txBody>
      </p:sp>
    </p:spTree>
    <p:extLst>
      <p:ext uri="{BB962C8B-B14F-4D97-AF65-F5344CB8AC3E}">
        <p14:creationId xmlns:p14="http://schemas.microsoft.com/office/powerpoint/2010/main" val="29854658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BA60B33-E5D8-4935-896B-CED50F465F42}" type="datetimeFigureOut">
              <a:rPr lang="en-VI" smtClean="0"/>
              <a:t>6/24/2025</a:t>
            </a:fld>
            <a:endParaRPr lang="en-VI"/>
          </a:p>
        </p:txBody>
      </p:sp>
      <p:sp>
        <p:nvSpPr>
          <p:cNvPr id="5" name="Footer Placeholder 4"/>
          <p:cNvSpPr>
            <a:spLocks noGrp="1"/>
          </p:cNvSpPr>
          <p:nvPr>
            <p:ph type="ftr" sz="quarter" idx="11"/>
          </p:nvPr>
        </p:nvSpPr>
        <p:spPr/>
        <p:txBody>
          <a:bodyPr/>
          <a:lstStyle/>
          <a:p>
            <a:endParaRPr lang="en-VI"/>
          </a:p>
        </p:txBody>
      </p:sp>
      <p:sp>
        <p:nvSpPr>
          <p:cNvPr id="6" name="Slide Number Placeholder 5"/>
          <p:cNvSpPr>
            <a:spLocks noGrp="1"/>
          </p:cNvSpPr>
          <p:nvPr>
            <p:ph type="sldNum" sz="quarter" idx="12"/>
          </p:nvPr>
        </p:nvSpPr>
        <p:spPr/>
        <p:txBody>
          <a:bodyPr/>
          <a:lstStyle/>
          <a:p>
            <a:fld id="{FC89DBC6-AFEE-4D03-9B46-1B1A48F7247C}" type="slidenum">
              <a:rPr lang="en-VI" smtClean="0"/>
              <a:t>‹#›</a:t>
            </a:fld>
            <a:endParaRPr lang="en-VI"/>
          </a:p>
        </p:txBody>
      </p:sp>
    </p:spTree>
    <p:extLst>
      <p:ext uri="{BB962C8B-B14F-4D97-AF65-F5344CB8AC3E}">
        <p14:creationId xmlns:p14="http://schemas.microsoft.com/office/powerpoint/2010/main" val="32206331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BA60B33-E5D8-4935-896B-CED50F465F42}" type="datetimeFigureOut">
              <a:rPr lang="en-VI" smtClean="0"/>
              <a:t>6/24/2025</a:t>
            </a:fld>
            <a:endParaRPr lang="en-VI"/>
          </a:p>
        </p:txBody>
      </p:sp>
      <p:sp>
        <p:nvSpPr>
          <p:cNvPr id="6" name="Footer Placeholder 5"/>
          <p:cNvSpPr>
            <a:spLocks noGrp="1"/>
          </p:cNvSpPr>
          <p:nvPr>
            <p:ph type="ftr" sz="quarter" idx="11"/>
          </p:nvPr>
        </p:nvSpPr>
        <p:spPr/>
        <p:txBody>
          <a:bodyPr/>
          <a:lstStyle/>
          <a:p>
            <a:endParaRPr lang="en-VI"/>
          </a:p>
        </p:txBody>
      </p:sp>
      <p:sp>
        <p:nvSpPr>
          <p:cNvPr id="7" name="Slide Number Placeholder 6"/>
          <p:cNvSpPr>
            <a:spLocks noGrp="1"/>
          </p:cNvSpPr>
          <p:nvPr>
            <p:ph type="sldNum" sz="quarter" idx="12"/>
          </p:nvPr>
        </p:nvSpPr>
        <p:spPr/>
        <p:txBody>
          <a:bodyPr/>
          <a:lstStyle/>
          <a:p>
            <a:fld id="{FC89DBC6-AFEE-4D03-9B46-1B1A48F7247C}" type="slidenum">
              <a:rPr lang="en-VI" smtClean="0"/>
              <a:t>‹#›</a:t>
            </a:fld>
            <a:endParaRPr lang="en-VI"/>
          </a:p>
        </p:txBody>
      </p:sp>
    </p:spTree>
    <p:extLst>
      <p:ext uri="{BB962C8B-B14F-4D97-AF65-F5344CB8AC3E}">
        <p14:creationId xmlns:p14="http://schemas.microsoft.com/office/powerpoint/2010/main" val="12145976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2329" y="2505075"/>
            <a:ext cx="419070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BA60B33-E5D8-4935-896B-CED50F465F42}" type="datetimeFigureOut">
              <a:rPr lang="en-VI" smtClean="0"/>
              <a:t>6/24/2025</a:t>
            </a:fld>
            <a:endParaRPr lang="en-VI"/>
          </a:p>
        </p:txBody>
      </p:sp>
      <p:sp>
        <p:nvSpPr>
          <p:cNvPr id="8" name="Footer Placeholder 7"/>
          <p:cNvSpPr>
            <a:spLocks noGrp="1"/>
          </p:cNvSpPr>
          <p:nvPr>
            <p:ph type="ftr" sz="quarter" idx="11"/>
          </p:nvPr>
        </p:nvSpPr>
        <p:spPr/>
        <p:txBody>
          <a:bodyPr/>
          <a:lstStyle/>
          <a:p>
            <a:endParaRPr lang="en-VI"/>
          </a:p>
        </p:txBody>
      </p:sp>
      <p:sp>
        <p:nvSpPr>
          <p:cNvPr id="9" name="Slide Number Placeholder 8"/>
          <p:cNvSpPr>
            <a:spLocks noGrp="1"/>
          </p:cNvSpPr>
          <p:nvPr>
            <p:ph type="sldNum" sz="quarter" idx="12"/>
          </p:nvPr>
        </p:nvSpPr>
        <p:spPr/>
        <p:txBody>
          <a:bodyPr/>
          <a:lstStyle/>
          <a:p>
            <a:fld id="{FC89DBC6-AFEE-4D03-9B46-1B1A48F7247C}" type="slidenum">
              <a:rPr lang="en-VI" smtClean="0"/>
              <a:t>‹#›</a:t>
            </a:fld>
            <a:endParaRPr lang="en-VI"/>
          </a:p>
        </p:txBody>
      </p:sp>
    </p:spTree>
    <p:extLst>
      <p:ext uri="{BB962C8B-B14F-4D97-AF65-F5344CB8AC3E}">
        <p14:creationId xmlns:p14="http://schemas.microsoft.com/office/powerpoint/2010/main" val="32953119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BA60B33-E5D8-4935-896B-CED50F465F42}" type="datetimeFigureOut">
              <a:rPr lang="en-VI" smtClean="0"/>
              <a:t>6/24/2025</a:t>
            </a:fld>
            <a:endParaRPr lang="en-VI"/>
          </a:p>
        </p:txBody>
      </p:sp>
      <p:sp>
        <p:nvSpPr>
          <p:cNvPr id="4" name="Footer Placeholder 3"/>
          <p:cNvSpPr>
            <a:spLocks noGrp="1"/>
          </p:cNvSpPr>
          <p:nvPr>
            <p:ph type="ftr" sz="quarter" idx="11"/>
          </p:nvPr>
        </p:nvSpPr>
        <p:spPr/>
        <p:txBody>
          <a:bodyPr/>
          <a:lstStyle/>
          <a:p>
            <a:endParaRPr lang="en-VI"/>
          </a:p>
        </p:txBody>
      </p:sp>
      <p:sp>
        <p:nvSpPr>
          <p:cNvPr id="5" name="Slide Number Placeholder 4"/>
          <p:cNvSpPr>
            <a:spLocks noGrp="1"/>
          </p:cNvSpPr>
          <p:nvPr>
            <p:ph type="sldNum" sz="quarter" idx="12"/>
          </p:nvPr>
        </p:nvSpPr>
        <p:spPr/>
        <p:txBody>
          <a:bodyPr/>
          <a:lstStyle/>
          <a:p>
            <a:fld id="{FC89DBC6-AFEE-4D03-9B46-1B1A48F7247C}" type="slidenum">
              <a:rPr lang="en-VI" smtClean="0"/>
              <a:t>‹#›</a:t>
            </a:fld>
            <a:endParaRPr lang="en-VI"/>
          </a:p>
        </p:txBody>
      </p:sp>
    </p:spTree>
    <p:extLst>
      <p:ext uri="{BB962C8B-B14F-4D97-AF65-F5344CB8AC3E}">
        <p14:creationId xmlns:p14="http://schemas.microsoft.com/office/powerpoint/2010/main" val="7460910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A60B33-E5D8-4935-896B-CED50F465F42}" type="datetimeFigureOut">
              <a:rPr lang="en-VI" smtClean="0"/>
              <a:t>6/24/2025</a:t>
            </a:fld>
            <a:endParaRPr lang="en-VI"/>
          </a:p>
        </p:txBody>
      </p:sp>
      <p:sp>
        <p:nvSpPr>
          <p:cNvPr id="3" name="Footer Placeholder 2"/>
          <p:cNvSpPr>
            <a:spLocks noGrp="1"/>
          </p:cNvSpPr>
          <p:nvPr>
            <p:ph type="ftr" sz="quarter" idx="11"/>
          </p:nvPr>
        </p:nvSpPr>
        <p:spPr/>
        <p:txBody>
          <a:bodyPr/>
          <a:lstStyle/>
          <a:p>
            <a:endParaRPr lang="en-VI"/>
          </a:p>
        </p:txBody>
      </p:sp>
      <p:sp>
        <p:nvSpPr>
          <p:cNvPr id="4" name="Slide Number Placeholder 3"/>
          <p:cNvSpPr>
            <a:spLocks noGrp="1"/>
          </p:cNvSpPr>
          <p:nvPr>
            <p:ph type="sldNum" sz="quarter" idx="12"/>
          </p:nvPr>
        </p:nvSpPr>
        <p:spPr/>
        <p:txBody>
          <a:bodyPr/>
          <a:lstStyle/>
          <a:p>
            <a:fld id="{FC89DBC6-AFEE-4D03-9B46-1B1A48F7247C}" type="slidenum">
              <a:rPr lang="en-VI" smtClean="0"/>
              <a:t>‹#›</a:t>
            </a:fld>
            <a:endParaRPr lang="en-VI"/>
          </a:p>
        </p:txBody>
      </p:sp>
    </p:spTree>
    <p:extLst>
      <p:ext uri="{BB962C8B-B14F-4D97-AF65-F5344CB8AC3E}">
        <p14:creationId xmlns:p14="http://schemas.microsoft.com/office/powerpoint/2010/main" val="29041618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BA60B33-E5D8-4935-896B-CED50F465F42}" type="datetimeFigureOut">
              <a:rPr lang="en-VI" smtClean="0"/>
              <a:t>6/24/2025</a:t>
            </a:fld>
            <a:endParaRPr lang="en-VI"/>
          </a:p>
        </p:txBody>
      </p:sp>
      <p:sp>
        <p:nvSpPr>
          <p:cNvPr id="6" name="Footer Placeholder 5"/>
          <p:cNvSpPr>
            <a:spLocks noGrp="1"/>
          </p:cNvSpPr>
          <p:nvPr>
            <p:ph type="ftr" sz="quarter" idx="11"/>
          </p:nvPr>
        </p:nvSpPr>
        <p:spPr/>
        <p:txBody>
          <a:bodyPr/>
          <a:lstStyle/>
          <a:p>
            <a:endParaRPr lang="en-VI"/>
          </a:p>
        </p:txBody>
      </p:sp>
      <p:sp>
        <p:nvSpPr>
          <p:cNvPr id="7" name="Slide Number Placeholder 6"/>
          <p:cNvSpPr>
            <a:spLocks noGrp="1"/>
          </p:cNvSpPr>
          <p:nvPr>
            <p:ph type="sldNum" sz="quarter" idx="12"/>
          </p:nvPr>
        </p:nvSpPr>
        <p:spPr/>
        <p:txBody>
          <a:bodyPr/>
          <a:lstStyle/>
          <a:p>
            <a:fld id="{FC89DBC6-AFEE-4D03-9B46-1B1A48F7247C}" type="slidenum">
              <a:rPr lang="en-VI" smtClean="0"/>
              <a:t>‹#›</a:t>
            </a:fld>
            <a:endParaRPr lang="en-VI"/>
          </a:p>
        </p:txBody>
      </p:sp>
    </p:spTree>
    <p:extLst>
      <p:ext uri="{BB962C8B-B14F-4D97-AF65-F5344CB8AC3E}">
        <p14:creationId xmlns:p14="http://schemas.microsoft.com/office/powerpoint/2010/main" val="2764099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BA60B33-E5D8-4935-896B-CED50F465F42}" type="datetimeFigureOut">
              <a:rPr lang="en-VI" smtClean="0"/>
              <a:t>6/24/2025</a:t>
            </a:fld>
            <a:endParaRPr lang="en-VI"/>
          </a:p>
        </p:txBody>
      </p:sp>
      <p:sp>
        <p:nvSpPr>
          <p:cNvPr id="6" name="Footer Placeholder 5"/>
          <p:cNvSpPr>
            <a:spLocks noGrp="1"/>
          </p:cNvSpPr>
          <p:nvPr>
            <p:ph type="ftr" sz="quarter" idx="11"/>
          </p:nvPr>
        </p:nvSpPr>
        <p:spPr/>
        <p:txBody>
          <a:bodyPr/>
          <a:lstStyle/>
          <a:p>
            <a:endParaRPr lang="en-VI"/>
          </a:p>
        </p:txBody>
      </p:sp>
      <p:sp>
        <p:nvSpPr>
          <p:cNvPr id="7" name="Slide Number Placeholder 6"/>
          <p:cNvSpPr>
            <a:spLocks noGrp="1"/>
          </p:cNvSpPr>
          <p:nvPr>
            <p:ph type="sldNum" sz="quarter" idx="12"/>
          </p:nvPr>
        </p:nvSpPr>
        <p:spPr/>
        <p:txBody>
          <a:bodyPr/>
          <a:lstStyle/>
          <a:p>
            <a:fld id="{FC89DBC6-AFEE-4D03-9B46-1B1A48F7247C}" type="slidenum">
              <a:rPr lang="en-VI" smtClean="0"/>
              <a:t>‹#›</a:t>
            </a:fld>
            <a:endParaRPr lang="en-VI"/>
          </a:p>
        </p:txBody>
      </p:sp>
    </p:spTree>
    <p:extLst>
      <p:ext uri="{BB962C8B-B14F-4D97-AF65-F5344CB8AC3E}">
        <p14:creationId xmlns:p14="http://schemas.microsoft.com/office/powerpoint/2010/main" val="4588731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BA60B33-E5D8-4935-896B-CED50F465F42}" type="datetimeFigureOut">
              <a:rPr lang="en-VI" smtClean="0"/>
              <a:t>6/24/2025</a:t>
            </a:fld>
            <a:endParaRPr lang="en-VI"/>
          </a:p>
        </p:txBody>
      </p:sp>
      <p:sp>
        <p:nvSpPr>
          <p:cNvPr id="5" name="Footer Placeholder 4"/>
          <p:cNvSpPr>
            <a:spLocks noGrp="1"/>
          </p:cNvSpPr>
          <p:nvPr>
            <p:ph type="ftr" sz="quarter" idx="11"/>
          </p:nvPr>
        </p:nvSpPr>
        <p:spPr/>
        <p:txBody>
          <a:bodyPr/>
          <a:lstStyle/>
          <a:p>
            <a:endParaRPr lang="en-VI"/>
          </a:p>
        </p:txBody>
      </p:sp>
      <p:sp>
        <p:nvSpPr>
          <p:cNvPr id="6" name="Slide Number Placeholder 5"/>
          <p:cNvSpPr>
            <a:spLocks noGrp="1"/>
          </p:cNvSpPr>
          <p:nvPr>
            <p:ph type="sldNum" sz="quarter" idx="12"/>
          </p:nvPr>
        </p:nvSpPr>
        <p:spPr/>
        <p:txBody>
          <a:bodyPr/>
          <a:lstStyle/>
          <a:p>
            <a:fld id="{FC89DBC6-AFEE-4D03-9B46-1B1A48F7247C}" type="slidenum">
              <a:rPr lang="en-VI" smtClean="0"/>
              <a:t>‹#›</a:t>
            </a:fld>
            <a:endParaRPr lang="en-VI"/>
          </a:p>
        </p:txBody>
      </p:sp>
    </p:spTree>
    <p:extLst>
      <p:ext uri="{BB962C8B-B14F-4D97-AF65-F5344CB8AC3E}">
        <p14:creationId xmlns:p14="http://schemas.microsoft.com/office/powerpoint/2010/main" val="3388845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BA60B33-E5D8-4935-896B-CED50F465F42}" type="datetimeFigureOut">
              <a:rPr lang="en-VI" smtClean="0"/>
              <a:t>6/24/2025</a:t>
            </a:fld>
            <a:endParaRPr lang="en-VI"/>
          </a:p>
        </p:txBody>
      </p:sp>
      <p:sp>
        <p:nvSpPr>
          <p:cNvPr id="5" name="Footer Placeholder 4"/>
          <p:cNvSpPr>
            <a:spLocks noGrp="1"/>
          </p:cNvSpPr>
          <p:nvPr>
            <p:ph type="ftr" sz="quarter" idx="11"/>
          </p:nvPr>
        </p:nvSpPr>
        <p:spPr/>
        <p:txBody>
          <a:bodyPr/>
          <a:lstStyle/>
          <a:p>
            <a:endParaRPr lang="en-VI"/>
          </a:p>
        </p:txBody>
      </p:sp>
      <p:sp>
        <p:nvSpPr>
          <p:cNvPr id="6" name="Slide Number Placeholder 5"/>
          <p:cNvSpPr>
            <a:spLocks noGrp="1"/>
          </p:cNvSpPr>
          <p:nvPr>
            <p:ph type="sldNum" sz="quarter" idx="12"/>
          </p:nvPr>
        </p:nvSpPr>
        <p:spPr/>
        <p:txBody>
          <a:bodyPr/>
          <a:lstStyle/>
          <a:p>
            <a:fld id="{FC89DBC6-AFEE-4D03-9B46-1B1A48F7247C}" type="slidenum">
              <a:rPr lang="en-VI" smtClean="0"/>
              <a:t>‹#›</a:t>
            </a:fld>
            <a:endParaRPr lang="en-VI"/>
          </a:p>
        </p:txBody>
      </p:sp>
    </p:spTree>
    <p:extLst>
      <p:ext uri="{BB962C8B-B14F-4D97-AF65-F5344CB8AC3E}">
        <p14:creationId xmlns:p14="http://schemas.microsoft.com/office/powerpoint/2010/main" val="4025049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A60B33-E5D8-4935-896B-CED50F465F42}" type="datetimeFigureOut">
              <a:rPr lang="en-VI" smtClean="0"/>
              <a:t>6/24/2025</a:t>
            </a:fld>
            <a:endParaRPr lang="en-VI"/>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VI"/>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89DBC6-AFEE-4D03-9B46-1B1A48F7247C}" type="slidenum">
              <a:rPr lang="en-VI" smtClean="0"/>
              <a:t>‹#›</a:t>
            </a:fld>
            <a:endParaRPr lang="en-VI"/>
          </a:p>
        </p:txBody>
      </p:sp>
    </p:spTree>
    <p:extLst>
      <p:ext uri="{BB962C8B-B14F-4D97-AF65-F5344CB8AC3E}">
        <p14:creationId xmlns:p14="http://schemas.microsoft.com/office/powerpoint/2010/main" val="5884406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pixnio.com/space/hurricane-from-space-satellite" TargetMode="External"/><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s://clatsopauxcomm.org/index.php/emergency-preparation/182-warning-watch-advisory-outlook" TargetMode="External"/><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s://pxhere.com/en/photo/1355438" TargetMode="External"/><Relationship Id="rId2" Type="http://schemas.openxmlformats.org/officeDocument/2006/relationships/image" Target="../media/image7.jp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hyperlink" Target="https://pxhere.com/en/photo/1355438" TargetMode="External"/><Relationship Id="rId2" Type="http://schemas.openxmlformats.org/officeDocument/2006/relationships/image" Target="../media/image7.jp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hyperlink" Target="http://www.thinkinghumanity.com/2018/09/astronauts-are-capturing-chilling-hurricane-florence-pictures-from-the-iss.html" TargetMode="External"/><Relationship Id="rId2" Type="http://schemas.openxmlformats.org/officeDocument/2006/relationships/image" Target="../media/image14.jp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hyperlink" Target="https://satisfyingretirement.blogspot.com/2017/11/not-knowing-what-you-dont-know-about.html" TargetMode="External"/><Relationship Id="rId2" Type="http://schemas.openxmlformats.org/officeDocument/2006/relationships/image" Target="../media/image16.jpg"/><Relationship Id="rId1" Type="http://schemas.openxmlformats.org/officeDocument/2006/relationships/slideLayout" Target="../slideLayouts/slideLayout1.xml"/><Relationship Id="rId5" Type="http://schemas.openxmlformats.org/officeDocument/2006/relationships/hyperlink" Target="https://learningweather.psu.edu/node/14" TargetMode="Externa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hyperlink" Target="https://ecogreenlove.com/2016/08/19/office-hurricane/" TargetMode="External"/><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37BF4-EE69-B8D2-8B7E-538068CB1764}"/>
              </a:ext>
            </a:extLst>
          </p:cNvPr>
          <p:cNvSpPr>
            <a:spLocks noGrp="1"/>
          </p:cNvSpPr>
          <p:nvPr>
            <p:ph type="ctrTitle"/>
          </p:nvPr>
        </p:nvSpPr>
        <p:spPr/>
        <p:txBody>
          <a:bodyPr/>
          <a:lstStyle/>
          <a:p>
            <a:endParaRPr lang="en-VI"/>
          </a:p>
        </p:txBody>
      </p:sp>
      <p:sp>
        <p:nvSpPr>
          <p:cNvPr id="3" name="Subtitle 2">
            <a:extLst>
              <a:ext uri="{FF2B5EF4-FFF2-40B4-BE49-F238E27FC236}">
                <a16:creationId xmlns:a16="http://schemas.microsoft.com/office/drawing/2014/main" id="{9F307CFC-7780-DE17-1A63-C20DB3712158}"/>
              </a:ext>
            </a:extLst>
          </p:cNvPr>
          <p:cNvSpPr>
            <a:spLocks noGrp="1"/>
          </p:cNvSpPr>
          <p:nvPr>
            <p:ph type="subTitle" idx="1"/>
          </p:nvPr>
        </p:nvSpPr>
        <p:spPr/>
        <p:txBody>
          <a:bodyPr/>
          <a:lstStyle/>
          <a:p>
            <a:endParaRPr lang="en-VI"/>
          </a:p>
        </p:txBody>
      </p:sp>
      <p:pic>
        <p:nvPicPr>
          <p:cNvPr id="5" name="Picture 4">
            <a:extLst>
              <a:ext uri="{FF2B5EF4-FFF2-40B4-BE49-F238E27FC236}">
                <a16:creationId xmlns:a16="http://schemas.microsoft.com/office/drawing/2014/main" id="{105B47B2-7E22-9A28-0603-C0D75DE4D373}"/>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a:stretch/>
        </p:blipFill>
        <p:spPr>
          <a:xfrm>
            <a:off x="-1" y="156615"/>
            <a:ext cx="9906000" cy="6265151"/>
          </a:xfrm>
          <a:prstGeom prst="rect">
            <a:avLst/>
          </a:prstGeom>
          <a:ln w="38100">
            <a:solidFill>
              <a:schemeClr val="bg1"/>
            </a:solidFill>
          </a:ln>
        </p:spPr>
      </p:pic>
      <p:sp>
        <p:nvSpPr>
          <p:cNvPr id="8" name="TextBox 7">
            <a:extLst>
              <a:ext uri="{FF2B5EF4-FFF2-40B4-BE49-F238E27FC236}">
                <a16:creationId xmlns:a16="http://schemas.microsoft.com/office/drawing/2014/main" id="{854ADBC5-FF06-8B88-D972-17B64C6B5B95}"/>
              </a:ext>
            </a:extLst>
          </p:cNvPr>
          <p:cNvSpPr txBox="1"/>
          <p:nvPr/>
        </p:nvSpPr>
        <p:spPr>
          <a:xfrm>
            <a:off x="1" y="567775"/>
            <a:ext cx="9905998" cy="1384995"/>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US" sz="2800" b="1" dirty="0">
                <a:solidFill>
                  <a:schemeClr val="bg1"/>
                </a:solidFill>
              </a:rPr>
              <a:t>U.S. VIRGIN ISLANDS</a:t>
            </a:r>
          </a:p>
          <a:p>
            <a:pPr algn="ctr"/>
            <a:r>
              <a:rPr lang="en-US" sz="2800" b="1" dirty="0">
                <a:solidFill>
                  <a:schemeClr val="bg1"/>
                </a:solidFill>
              </a:rPr>
              <a:t>COMMISSIONER’S HURRICANE SURVIVAL </a:t>
            </a:r>
          </a:p>
          <a:p>
            <a:pPr algn="ctr"/>
            <a:r>
              <a:rPr lang="en-US" sz="2800" b="1" dirty="0">
                <a:solidFill>
                  <a:schemeClr val="bg1"/>
                </a:solidFill>
              </a:rPr>
              <a:t>TOOLBOX KIT</a:t>
            </a:r>
          </a:p>
        </p:txBody>
      </p:sp>
      <p:pic>
        <p:nvPicPr>
          <p:cNvPr id="11" name="Picture 10" descr="Text&#10;&#10;Description automatically generated with low confidence">
            <a:extLst>
              <a:ext uri="{FF2B5EF4-FFF2-40B4-BE49-F238E27FC236}">
                <a16:creationId xmlns:a16="http://schemas.microsoft.com/office/drawing/2014/main" id="{4841F130-D967-5981-6DC4-FB8BFC21A3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99121" y="4016121"/>
            <a:ext cx="3193020" cy="1333754"/>
          </a:xfrm>
          <a:prstGeom prst="rect">
            <a:avLst/>
          </a:prstGeom>
          <a:ln>
            <a:noFill/>
          </a:ln>
          <a:effectLst>
            <a:glow rad="139700">
              <a:schemeClr val="accent1">
                <a:satMod val="175000"/>
                <a:alpha val="40000"/>
              </a:schemeClr>
            </a:glow>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13" name="TextBox 12">
            <a:extLst>
              <a:ext uri="{FF2B5EF4-FFF2-40B4-BE49-F238E27FC236}">
                <a16:creationId xmlns:a16="http://schemas.microsoft.com/office/drawing/2014/main" id="{8FFFD152-E623-4904-0D02-ADDB89974FE5}"/>
              </a:ext>
            </a:extLst>
          </p:cNvPr>
          <p:cNvSpPr txBox="1"/>
          <p:nvPr/>
        </p:nvSpPr>
        <p:spPr>
          <a:xfrm>
            <a:off x="1986032" y="5381694"/>
            <a:ext cx="6500553" cy="707886"/>
          </a:xfrm>
          <a:prstGeom prst="rect">
            <a:avLst/>
          </a:prstGeom>
          <a:noFill/>
        </p:spPr>
        <p:txBody>
          <a:bodyPr wrap="square" rtlCol="0">
            <a:spAutoFit/>
          </a:bodyPr>
          <a:lstStyle/>
          <a:p>
            <a:pPr algn="ctr"/>
            <a:r>
              <a:rPr lang="en-US" sz="4000" dirty="0">
                <a:solidFill>
                  <a:srgbClr val="C00000"/>
                </a:solidFill>
                <a:latin typeface="Congenial Black" panose="02000503040000020004" pitchFamily="2" charset="0"/>
              </a:rPr>
              <a:t>Hurricane Season 2025</a:t>
            </a:r>
            <a:endParaRPr lang="en-VI" sz="4000" dirty="0">
              <a:solidFill>
                <a:srgbClr val="C00000"/>
              </a:solidFill>
              <a:latin typeface="Congenial Black" panose="02000503040000020004" pitchFamily="2" charset="0"/>
            </a:endParaRPr>
          </a:p>
        </p:txBody>
      </p:sp>
      <p:sp>
        <p:nvSpPr>
          <p:cNvPr id="4" name="TextBox 3">
            <a:extLst>
              <a:ext uri="{FF2B5EF4-FFF2-40B4-BE49-F238E27FC236}">
                <a16:creationId xmlns:a16="http://schemas.microsoft.com/office/drawing/2014/main" id="{252FBB19-A279-D379-F497-5DBD261E72B6}"/>
              </a:ext>
            </a:extLst>
          </p:cNvPr>
          <p:cNvSpPr txBox="1"/>
          <p:nvPr/>
        </p:nvSpPr>
        <p:spPr>
          <a:xfrm>
            <a:off x="1986031" y="5949533"/>
            <a:ext cx="6500553" cy="584775"/>
          </a:xfrm>
          <a:prstGeom prst="rect">
            <a:avLst/>
          </a:prstGeom>
          <a:noFill/>
        </p:spPr>
        <p:txBody>
          <a:bodyPr wrap="square" rtlCol="0">
            <a:spAutoFit/>
          </a:bodyPr>
          <a:lstStyle/>
          <a:p>
            <a:pPr algn="ctr"/>
            <a:r>
              <a:rPr lang="en-US" sz="3200" dirty="0">
                <a:solidFill>
                  <a:srgbClr val="C00000"/>
                </a:solidFill>
                <a:latin typeface="Congenial Black" panose="02000503040000020004" pitchFamily="2" charset="0"/>
              </a:rPr>
              <a:t>Are You Ready?</a:t>
            </a:r>
            <a:endParaRPr lang="en-VI" sz="3200" dirty="0">
              <a:solidFill>
                <a:srgbClr val="C00000"/>
              </a:solidFill>
              <a:latin typeface="Congenial Black" panose="02000503040000020004" pitchFamily="2" charset="0"/>
            </a:endParaRPr>
          </a:p>
        </p:txBody>
      </p:sp>
    </p:spTree>
    <p:extLst>
      <p:ext uri="{BB962C8B-B14F-4D97-AF65-F5344CB8AC3E}">
        <p14:creationId xmlns:p14="http://schemas.microsoft.com/office/powerpoint/2010/main" val="4236177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37BF4-EE69-B8D2-8B7E-538068CB1764}"/>
              </a:ext>
            </a:extLst>
          </p:cNvPr>
          <p:cNvSpPr>
            <a:spLocks noGrp="1"/>
          </p:cNvSpPr>
          <p:nvPr>
            <p:ph type="ctrTitle"/>
          </p:nvPr>
        </p:nvSpPr>
        <p:spPr/>
        <p:txBody>
          <a:bodyPr/>
          <a:lstStyle/>
          <a:p>
            <a:endParaRPr lang="en-VI"/>
          </a:p>
        </p:txBody>
      </p:sp>
      <p:sp>
        <p:nvSpPr>
          <p:cNvPr id="3" name="Subtitle 2">
            <a:extLst>
              <a:ext uri="{FF2B5EF4-FFF2-40B4-BE49-F238E27FC236}">
                <a16:creationId xmlns:a16="http://schemas.microsoft.com/office/drawing/2014/main" id="{9F307CFC-7780-DE17-1A63-C20DB3712158}"/>
              </a:ext>
            </a:extLst>
          </p:cNvPr>
          <p:cNvSpPr>
            <a:spLocks noGrp="1"/>
          </p:cNvSpPr>
          <p:nvPr>
            <p:ph type="subTitle" idx="1"/>
          </p:nvPr>
        </p:nvSpPr>
        <p:spPr/>
        <p:txBody>
          <a:bodyPr/>
          <a:lstStyle/>
          <a:p>
            <a:endParaRPr lang="en-VI"/>
          </a:p>
        </p:txBody>
      </p:sp>
      <p:pic>
        <p:nvPicPr>
          <p:cNvPr id="6" name="Picture 5">
            <a:extLst>
              <a:ext uri="{FF2B5EF4-FFF2-40B4-BE49-F238E27FC236}">
                <a16:creationId xmlns:a16="http://schemas.microsoft.com/office/drawing/2014/main" id="{C6E6F059-F3F4-CF2E-348E-79D92A864F5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63220" y="991892"/>
            <a:ext cx="9379559" cy="5468511"/>
          </a:xfrm>
          <a:prstGeom prst="rect">
            <a:avLst/>
          </a:prstGeom>
          <a:ln w="38100">
            <a:solidFill>
              <a:schemeClr val="bg1"/>
            </a:solidFill>
          </a:ln>
        </p:spPr>
      </p:pic>
      <p:sp>
        <p:nvSpPr>
          <p:cNvPr id="7" name="TextBox 6">
            <a:extLst>
              <a:ext uri="{FF2B5EF4-FFF2-40B4-BE49-F238E27FC236}">
                <a16:creationId xmlns:a16="http://schemas.microsoft.com/office/drawing/2014/main" id="{BECC15D8-75F4-AABA-68A0-D3007616AFA1}"/>
              </a:ext>
            </a:extLst>
          </p:cNvPr>
          <p:cNvSpPr txBox="1"/>
          <p:nvPr/>
        </p:nvSpPr>
        <p:spPr>
          <a:xfrm>
            <a:off x="418213" y="111624"/>
            <a:ext cx="9069572" cy="707886"/>
          </a:xfrm>
          <a:prstGeom prst="rect">
            <a:avLst/>
          </a:prstGeom>
          <a:noFill/>
        </p:spPr>
        <p:txBody>
          <a:bodyPr wrap="square" rtlCol="0">
            <a:spAutoFit/>
          </a:bodyPr>
          <a:lstStyle/>
          <a:p>
            <a:pPr algn="ctr"/>
            <a:r>
              <a:rPr lang="en-US" sz="4000" b="1" dirty="0">
                <a:solidFill>
                  <a:schemeClr val="bg1"/>
                </a:solidFill>
              </a:rPr>
              <a:t>NOAA Predicted Hurricane Activity</a:t>
            </a:r>
            <a:endParaRPr lang="en-VI" sz="4000" b="1" dirty="0">
              <a:solidFill>
                <a:schemeClr val="bg1"/>
              </a:solidFill>
            </a:endParaRPr>
          </a:p>
        </p:txBody>
      </p:sp>
    </p:spTree>
    <p:extLst>
      <p:ext uri="{BB962C8B-B14F-4D97-AF65-F5344CB8AC3E}">
        <p14:creationId xmlns:p14="http://schemas.microsoft.com/office/powerpoint/2010/main" val="18176693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37BF4-EE69-B8D2-8B7E-538068CB1764}"/>
              </a:ext>
            </a:extLst>
          </p:cNvPr>
          <p:cNvSpPr>
            <a:spLocks noGrp="1"/>
          </p:cNvSpPr>
          <p:nvPr>
            <p:ph type="ctrTitle"/>
          </p:nvPr>
        </p:nvSpPr>
        <p:spPr/>
        <p:txBody>
          <a:bodyPr/>
          <a:lstStyle/>
          <a:p>
            <a:endParaRPr lang="en-VI"/>
          </a:p>
        </p:txBody>
      </p:sp>
      <p:sp>
        <p:nvSpPr>
          <p:cNvPr id="3" name="Subtitle 2">
            <a:extLst>
              <a:ext uri="{FF2B5EF4-FFF2-40B4-BE49-F238E27FC236}">
                <a16:creationId xmlns:a16="http://schemas.microsoft.com/office/drawing/2014/main" id="{9F307CFC-7780-DE17-1A63-C20DB3712158}"/>
              </a:ext>
            </a:extLst>
          </p:cNvPr>
          <p:cNvSpPr>
            <a:spLocks noGrp="1"/>
          </p:cNvSpPr>
          <p:nvPr>
            <p:ph type="subTitle" idx="1"/>
          </p:nvPr>
        </p:nvSpPr>
        <p:spPr/>
        <p:txBody>
          <a:bodyPr/>
          <a:lstStyle/>
          <a:p>
            <a:endParaRPr lang="en-VI"/>
          </a:p>
        </p:txBody>
      </p:sp>
      <p:pic>
        <p:nvPicPr>
          <p:cNvPr id="6" name="Picture 5">
            <a:extLst>
              <a:ext uri="{FF2B5EF4-FFF2-40B4-BE49-F238E27FC236}">
                <a16:creationId xmlns:a16="http://schemas.microsoft.com/office/drawing/2014/main" id="{C6E6F059-F3F4-CF2E-348E-79D92A864F5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31036" y="772895"/>
            <a:ext cx="9443926" cy="5312208"/>
          </a:xfrm>
          <a:prstGeom prst="rect">
            <a:avLst/>
          </a:prstGeom>
          <a:ln w="38100">
            <a:solidFill>
              <a:schemeClr val="bg1"/>
            </a:solidFill>
          </a:ln>
        </p:spPr>
      </p:pic>
    </p:spTree>
    <p:extLst>
      <p:ext uri="{BB962C8B-B14F-4D97-AF65-F5344CB8AC3E}">
        <p14:creationId xmlns:p14="http://schemas.microsoft.com/office/powerpoint/2010/main" val="32144391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3ADEAE5-B080-4DEC-819A-00E41A93F8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9FB580A-BA0E-4D5E-90F4-C42767A783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906000" cy="6858000"/>
          </a:xfrm>
          <a:prstGeom prst="rect">
            <a:avLst/>
          </a:prstGeom>
          <a:gradFill flip="none" rotWithShape="1">
            <a:gsLst>
              <a:gs pos="0">
                <a:schemeClr val="accent1"/>
              </a:gs>
              <a:gs pos="100000">
                <a:schemeClr val="accent2"/>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88937BF4-EE69-B8D2-8B7E-538068CB1764}"/>
              </a:ext>
            </a:extLst>
          </p:cNvPr>
          <p:cNvSpPr>
            <a:spLocks noGrp="1"/>
          </p:cNvSpPr>
          <p:nvPr>
            <p:ph type="ctrTitle"/>
          </p:nvPr>
        </p:nvSpPr>
        <p:spPr>
          <a:xfrm>
            <a:off x="1122323" y="2948796"/>
            <a:ext cx="7864552" cy="1463136"/>
          </a:xfrm>
        </p:spPr>
        <p:txBody>
          <a:bodyPr anchor="b">
            <a:normAutofit/>
          </a:bodyPr>
          <a:lstStyle/>
          <a:p>
            <a:pPr algn="l"/>
            <a:r>
              <a:rPr lang="en-US" sz="5000" b="1" dirty="0">
                <a:solidFill>
                  <a:srgbClr val="FFFFFF"/>
                </a:solidFill>
                <a:latin typeface="+mn-lt"/>
              </a:rPr>
              <a:t>Hurricane Safety Key Terms</a:t>
            </a:r>
            <a:endParaRPr lang="en-VI" sz="5000" b="1" dirty="0">
              <a:solidFill>
                <a:srgbClr val="FFFFFF"/>
              </a:solidFill>
              <a:latin typeface="+mn-lt"/>
            </a:endParaRPr>
          </a:p>
        </p:txBody>
      </p:sp>
      <p:sp>
        <p:nvSpPr>
          <p:cNvPr id="3" name="Subtitle 2">
            <a:extLst>
              <a:ext uri="{FF2B5EF4-FFF2-40B4-BE49-F238E27FC236}">
                <a16:creationId xmlns:a16="http://schemas.microsoft.com/office/drawing/2014/main" id="{9F307CFC-7780-DE17-1A63-C20DB3712158}"/>
              </a:ext>
            </a:extLst>
          </p:cNvPr>
          <p:cNvSpPr>
            <a:spLocks noGrp="1"/>
          </p:cNvSpPr>
          <p:nvPr>
            <p:ph type="subTitle" idx="1"/>
          </p:nvPr>
        </p:nvSpPr>
        <p:spPr>
          <a:xfrm>
            <a:off x="1020722" y="4902195"/>
            <a:ext cx="7864552" cy="654610"/>
          </a:xfrm>
        </p:spPr>
        <p:txBody>
          <a:bodyPr anchor="ctr">
            <a:noAutofit/>
          </a:bodyPr>
          <a:lstStyle/>
          <a:p>
            <a:pPr algn="just"/>
            <a:r>
              <a:rPr lang="en-US" dirty="0">
                <a:solidFill>
                  <a:srgbClr val="FFFFFF"/>
                </a:solidFill>
              </a:rPr>
              <a:t>The best way to prepare for a tropical storm or hurricane is to understand their definitions and follow procedure. Knowing key terms and phrases can help build an understanding of when a life-threatening situation may occur and how to react.</a:t>
            </a:r>
          </a:p>
        </p:txBody>
      </p:sp>
      <p:pic>
        <p:nvPicPr>
          <p:cNvPr id="6" name="Picture 5">
            <a:extLst>
              <a:ext uri="{FF2B5EF4-FFF2-40B4-BE49-F238E27FC236}">
                <a16:creationId xmlns:a16="http://schemas.microsoft.com/office/drawing/2014/main" id="{0C8F7790-4D8B-A38D-BC79-E9B22ABF7C07}"/>
              </a:ext>
            </a:extLst>
          </p:cNvPr>
          <p:cNvPicPr>
            <a:picLocks noChangeAspect="1"/>
          </p:cNvPicPr>
          <p:nvPr/>
        </p:nvPicPr>
        <p:blipFill>
          <a:blip r:embed="rId2"/>
          <a:stretch>
            <a:fillRect/>
          </a:stretch>
        </p:blipFill>
        <p:spPr>
          <a:xfrm>
            <a:off x="642241" y="820991"/>
            <a:ext cx="8621516" cy="2608009"/>
          </a:xfrm>
          <a:prstGeom prst="rect">
            <a:avLst/>
          </a:prstGeom>
        </p:spPr>
      </p:pic>
      <p:sp>
        <p:nvSpPr>
          <p:cNvPr id="7" name="TextBox 6">
            <a:extLst>
              <a:ext uri="{FF2B5EF4-FFF2-40B4-BE49-F238E27FC236}">
                <a16:creationId xmlns:a16="http://schemas.microsoft.com/office/drawing/2014/main" id="{83D102CD-F05E-BFF1-CA29-D90AE1170C2E}"/>
              </a:ext>
            </a:extLst>
          </p:cNvPr>
          <p:cNvSpPr txBox="1"/>
          <p:nvPr/>
        </p:nvSpPr>
        <p:spPr>
          <a:xfrm>
            <a:off x="0" y="0"/>
            <a:ext cx="9906000" cy="369332"/>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p:spPr>
        <p:txBody>
          <a:bodyPr wrap="square" rtlCol="0">
            <a:spAutoFit/>
          </a:bodyPr>
          <a:lstStyle/>
          <a:p>
            <a:endParaRPr lang="en-VI" dirty="0"/>
          </a:p>
        </p:txBody>
      </p:sp>
      <p:sp>
        <p:nvSpPr>
          <p:cNvPr id="10" name="TextBox 9">
            <a:extLst>
              <a:ext uri="{FF2B5EF4-FFF2-40B4-BE49-F238E27FC236}">
                <a16:creationId xmlns:a16="http://schemas.microsoft.com/office/drawing/2014/main" id="{60897333-CA30-7498-3CE3-0DACE4723B03}"/>
              </a:ext>
            </a:extLst>
          </p:cNvPr>
          <p:cNvSpPr txBox="1"/>
          <p:nvPr/>
        </p:nvSpPr>
        <p:spPr>
          <a:xfrm>
            <a:off x="-2" y="6488668"/>
            <a:ext cx="9906001" cy="369332"/>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p:spPr>
        <p:txBody>
          <a:bodyPr wrap="square" rtlCol="0">
            <a:spAutoFit/>
          </a:bodyPr>
          <a:lstStyle/>
          <a:p>
            <a:endParaRPr lang="en-VI" dirty="0"/>
          </a:p>
        </p:txBody>
      </p:sp>
    </p:spTree>
    <p:extLst>
      <p:ext uri="{BB962C8B-B14F-4D97-AF65-F5344CB8AC3E}">
        <p14:creationId xmlns:p14="http://schemas.microsoft.com/office/powerpoint/2010/main" val="29175682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37BF4-EE69-B8D2-8B7E-538068CB1764}"/>
              </a:ext>
            </a:extLst>
          </p:cNvPr>
          <p:cNvSpPr>
            <a:spLocks noGrp="1"/>
          </p:cNvSpPr>
          <p:nvPr>
            <p:ph type="ctrTitle"/>
          </p:nvPr>
        </p:nvSpPr>
        <p:spPr>
          <a:xfrm>
            <a:off x="514350" y="-270090"/>
            <a:ext cx="8420100" cy="2387600"/>
          </a:xfrm>
        </p:spPr>
        <p:txBody>
          <a:bodyPr/>
          <a:lstStyle/>
          <a:p>
            <a:r>
              <a:rPr lang="en-US" b="1" dirty="0">
                <a:solidFill>
                  <a:schemeClr val="bg1"/>
                </a:solidFill>
                <a:latin typeface="+mn-lt"/>
              </a:rPr>
              <a:t>Hurricane Advisories</a:t>
            </a:r>
            <a:br>
              <a:rPr lang="en-US" dirty="0"/>
            </a:br>
            <a:endParaRPr lang="en-VI" dirty="0"/>
          </a:p>
        </p:txBody>
      </p:sp>
      <p:sp>
        <p:nvSpPr>
          <p:cNvPr id="3" name="Subtitle 2">
            <a:extLst>
              <a:ext uri="{FF2B5EF4-FFF2-40B4-BE49-F238E27FC236}">
                <a16:creationId xmlns:a16="http://schemas.microsoft.com/office/drawing/2014/main" id="{9F307CFC-7780-DE17-1A63-C20DB3712158}"/>
              </a:ext>
            </a:extLst>
          </p:cNvPr>
          <p:cNvSpPr>
            <a:spLocks noGrp="1"/>
          </p:cNvSpPr>
          <p:nvPr>
            <p:ph type="subTitle" idx="1"/>
          </p:nvPr>
        </p:nvSpPr>
        <p:spPr/>
        <p:txBody>
          <a:bodyPr/>
          <a:lstStyle/>
          <a:p>
            <a:endParaRPr lang="en-VI"/>
          </a:p>
        </p:txBody>
      </p:sp>
      <p:pic>
        <p:nvPicPr>
          <p:cNvPr id="7" name="Picture 6" descr="Text, letter&#10;&#10;Description automatically generated">
            <a:extLst>
              <a:ext uri="{FF2B5EF4-FFF2-40B4-BE49-F238E27FC236}">
                <a16:creationId xmlns:a16="http://schemas.microsoft.com/office/drawing/2014/main" id="{510DF2EC-F3BA-7488-41A9-073E33807C50}"/>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33375" y="1403044"/>
            <a:ext cx="9239250" cy="5206517"/>
          </a:xfrm>
          <a:prstGeom prst="rect">
            <a:avLst/>
          </a:prstGeom>
        </p:spPr>
      </p:pic>
    </p:spTree>
    <p:extLst>
      <p:ext uri="{BB962C8B-B14F-4D97-AF65-F5344CB8AC3E}">
        <p14:creationId xmlns:p14="http://schemas.microsoft.com/office/powerpoint/2010/main" val="22840807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37BF4-EE69-B8D2-8B7E-538068CB1764}"/>
              </a:ext>
            </a:extLst>
          </p:cNvPr>
          <p:cNvSpPr>
            <a:spLocks noGrp="1"/>
          </p:cNvSpPr>
          <p:nvPr>
            <p:ph type="ctrTitle"/>
          </p:nvPr>
        </p:nvSpPr>
        <p:spPr>
          <a:xfrm>
            <a:off x="0" y="-187520"/>
            <a:ext cx="9906000" cy="1334615"/>
          </a:xfrm>
        </p:spPr>
        <p:txBody>
          <a:bodyPr>
            <a:normAutofit/>
          </a:bodyPr>
          <a:lstStyle/>
          <a:p>
            <a:r>
              <a:rPr lang="en-US" sz="5400" b="1" dirty="0">
                <a:solidFill>
                  <a:schemeClr val="bg1"/>
                </a:solidFill>
                <a:latin typeface="+mn-lt"/>
              </a:rPr>
              <a:t>PREPARE                               ACTION</a:t>
            </a:r>
            <a:endParaRPr lang="en-VI" sz="5400" dirty="0">
              <a:solidFill>
                <a:schemeClr val="bg1"/>
              </a:solidFill>
              <a:latin typeface="+mn-lt"/>
            </a:endParaRPr>
          </a:p>
        </p:txBody>
      </p:sp>
      <p:sp>
        <p:nvSpPr>
          <p:cNvPr id="8" name="Rectangle 7">
            <a:extLst>
              <a:ext uri="{FF2B5EF4-FFF2-40B4-BE49-F238E27FC236}">
                <a16:creationId xmlns:a16="http://schemas.microsoft.com/office/drawing/2014/main" id="{4BCE3601-A9A6-D4AF-D2F3-837F27AC9819}"/>
              </a:ext>
            </a:extLst>
          </p:cNvPr>
          <p:cNvSpPr/>
          <p:nvPr/>
        </p:nvSpPr>
        <p:spPr>
          <a:xfrm>
            <a:off x="2953794" y="559554"/>
            <a:ext cx="3955961" cy="1910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I">
              <a:solidFill>
                <a:schemeClr val="bg1"/>
              </a:solidFill>
            </a:endParaRPr>
          </a:p>
        </p:txBody>
      </p:sp>
      <p:sp>
        <p:nvSpPr>
          <p:cNvPr id="9" name="Right Triangle 8">
            <a:extLst>
              <a:ext uri="{FF2B5EF4-FFF2-40B4-BE49-F238E27FC236}">
                <a16:creationId xmlns:a16="http://schemas.microsoft.com/office/drawing/2014/main" id="{22972BEA-5D9E-8B90-E6FF-DEEAC793B973}"/>
              </a:ext>
            </a:extLst>
          </p:cNvPr>
          <p:cNvSpPr/>
          <p:nvPr/>
        </p:nvSpPr>
        <p:spPr>
          <a:xfrm rot="13373578">
            <a:off x="6662425" y="389989"/>
            <a:ext cx="494660" cy="530198"/>
          </a:xfrm>
          <a:prstGeom prst="r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I"/>
          </a:p>
        </p:txBody>
      </p:sp>
      <p:sp>
        <p:nvSpPr>
          <p:cNvPr id="13" name="Rectangle 12">
            <a:extLst>
              <a:ext uri="{FF2B5EF4-FFF2-40B4-BE49-F238E27FC236}">
                <a16:creationId xmlns:a16="http://schemas.microsoft.com/office/drawing/2014/main" id="{ABEB1FA5-4EC6-3ECE-84EA-5F247CFA9E5F}"/>
              </a:ext>
            </a:extLst>
          </p:cNvPr>
          <p:cNvSpPr/>
          <p:nvPr/>
        </p:nvSpPr>
        <p:spPr>
          <a:xfrm>
            <a:off x="0" y="1231513"/>
            <a:ext cx="9906000" cy="56430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I"/>
          </a:p>
        </p:txBody>
      </p:sp>
      <p:sp>
        <p:nvSpPr>
          <p:cNvPr id="17" name="Rectangle 16">
            <a:extLst>
              <a:ext uri="{FF2B5EF4-FFF2-40B4-BE49-F238E27FC236}">
                <a16:creationId xmlns:a16="http://schemas.microsoft.com/office/drawing/2014/main" id="{90682965-8EBF-2F3B-9558-EF86B2DB87CC}"/>
              </a:ext>
            </a:extLst>
          </p:cNvPr>
          <p:cNvSpPr/>
          <p:nvPr/>
        </p:nvSpPr>
        <p:spPr>
          <a:xfrm>
            <a:off x="-10228" y="1225632"/>
            <a:ext cx="2561422" cy="5648881"/>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I"/>
          </a:p>
        </p:txBody>
      </p:sp>
      <p:sp>
        <p:nvSpPr>
          <p:cNvPr id="34" name="Rectangle 33">
            <a:extLst>
              <a:ext uri="{FF2B5EF4-FFF2-40B4-BE49-F238E27FC236}">
                <a16:creationId xmlns:a16="http://schemas.microsoft.com/office/drawing/2014/main" id="{6F6FB0E9-A06F-E3E7-67DD-A3436EB5A3A9}"/>
              </a:ext>
            </a:extLst>
          </p:cNvPr>
          <p:cNvSpPr/>
          <p:nvPr/>
        </p:nvSpPr>
        <p:spPr>
          <a:xfrm>
            <a:off x="2561422" y="1225632"/>
            <a:ext cx="2467778" cy="5648881"/>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I"/>
          </a:p>
        </p:txBody>
      </p:sp>
      <p:sp>
        <p:nvSpPr>
          <p:cNvPr id="35" name="Rectangle 34">
            <a:extLst>
              <a:ext uri="{FF2B5EF4-FFF2-40B4-BE49-F238E27FC236}">
                <a16:creationId xmlns:a16="http://schemas.microsoft.com/office/drawing/2014/main" id="{FFDF0DCC-F015-EA36-1593-433BCCB519F8}"/>
              </a:ext>
            </a:extLst>
          </p:cNvPr>
          <p:cNvSpPr/>
          <p:nvPr/>
        </p:nvSpPr>
        <p:spPr>
          <a:xfrm>
            <a:off x="5029200" y="1225632"/>
            <a:ext cx="2467778" cy="5648881"/>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I"/>
          </a:p>
        </p:txBody>
      </p:sp>
      <p:sp>
        <p:nvSpPr>
          <p:cNvPr id="36" name="Rectangle 35">
            <a:extLst>
              <a:ext uri="{FF2B5EF4-FFF2-40B4-BE49-F238E27FC236}">
                <a16:creationId xmlns:a16="http://schemas.microsoft.com/office/drawing/2014/main" id="{EDAE1FC2-FF81-03C8-2EB6-FE67D43076F6}"/>
              </a:ext>
            </a:extLst>
          </p:cNvPr>
          <p:cNvSpPr/>
          <p:nvPr/>
        </p:nvSpPr>
        <p:spPr>
          <a:xfrm>
            <a:off x="7438222" y="1225633"/>
            <a:ext cx="2467778" cy="5648881"/>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I" dirty="0"/>
          </a:p>
        </p:txBody>
      </p:sp>
      <p:sp>
        <p:nvSpPr>
          <p:cNvPr id="37" name="TextBox 36">
            <a:extLst>
              <a:ext uri="{FF2B5EF4-FFF2-40B4-BE49-F238E27FC236}">
                <a16:creationId xmlns:a16="http://schemas.microsoft.com/office/drawing/2014/main" id="{EA4352F1-B05D-9558-7EB2-E301BC5199AF}"/>
              </a:ext>
            </a:extLst>
          </p:cNvPr>
          <p:cNvSpPr txBox="1"/>
          <p:nvPr/>
        </p:nvSpPr>
        <p:spPr>
          <a:xfrm>
            <a:off x="191069" y="1355075"/>
            <a:ext cx="2217953" cy="461665"/>
          </a:xfrm>
          <a:prstGeom prst="rect">
            <a:avLst/>
          </a:prstGeom>
          <a:solidFill>
            <a:schemeClr val="accent6"/>
          </a:solidFill>
          <a:ln w="28575">
            <a:solidFill>
              <a:schemeClr val="tx1"/>
            </a:solidFill>
          </a:ln>
        </p:spPr>
        <p:txBody>
          <a:bodyPr wrap="square" rtlCol="0">
            <a:spAutoFit/>
          </a:bodyPr>
          <a:lstStyle/>
          <a:p>
            <a:pPr algn="ctr"/>
            <a:r>
              <a:rPr lang="en-US" sz="2400" b="1" i="1" dirty="0">
                <a:latin typeface="Congenial Black" panose="02000503040000020004" pitchFamily="2" charset="0"/>
              </a:rPr>
              <a:t>OUTLOOK</a:t>
            </a:r>
            <a:endParaRPr lang="en-VI" sz="2400" b="1" i="1" dirty="0">
              <a:latin typeface="Congenial Black" panose="02000503040000020004" pitchFamily="2" charset="0"/>
            </a:endParaRPr>
          </a:p>
        </p:txBody>
      </p:sp>
      <p:sp>
        <p:nvSpPr>
          <p:cNvPr id="38" name="TextBox 37">
            <a:extLst>
              <a:ext uri="{FF2B5EF4-FFF2-40B4-BE49-F238E27FC236}">
                <a16:creationId xmlns:a16="http://schemas.microsoft.com/office/drawing/2014/main" id="{E84E5B9F-1F09-64D3-55CB-CD558F8FF675}"/>
              </a:ext>
            </a:extLst>
          </p:cNvPr>
          <p:cNvSpPr txBox="1"/>
          <p:nvPr/>
        </p:nvSpPr>
        <p:spPr>
          <a:xfrm>
            <a:off x="2713822" y="1352737"/>
            <a:ext cx="2217953" cy="461665"/>
          </a:xfrm>
          <a:prstGeom prst="rect">
            <a:avLst/>
          </a:prstGeom>
          <a:solidFill>
            <a:schemeClr val="accent4"/>
          </a:solidFill>
          <a:ln w="28575">
            <a:solidFill>
              <a:schemeClr val="tx1"/>
            </a:solidFill>
          </a:ln>
        </p:spPr>
        <p:txBody>
          <a:bodyPr wrap="square" rtlCol="0">
            <a:spAutoFit/>
          </a:bodyPr>
          <a:lstStyle/>
          <a:p>
            <a:pPr algn="ctr"/>
            <a:r>
              <a:rPr lang="en-US" sz="2400" b="1" i="1" dirty="0">
                <a:latin typeface="Congenial Black" panose="02000503040000020004" pitchFamily="2" charset="0"/>
              </a:rPr>
              <a:t>ADVISORY</a:t>
            </a:r>
            <a:endParaRPr lang="en-VI" sz="2400" b="1" i="1" dirty="0">
              <a:latin typeface="Congenial Black" panose="02000503040000020004" pitchFamily="2" charset="0"/>
            </a:endParaRPr>
          </a:p>
        </p:txBody>
      </p:sp>
      <p:sp>
        <p:nvSpPr>
          <p:cNvPr id="39" name="TextBox 38">
            <a:extLst>
              <a:ext uri="{FF2B5EF4-FFF2-40B4-BE49-F238E27FC236}">
                <a16:creationId xmlns:a16="http://schemas.microsoft.com/office/drawing/2014/main" id="{D7B61954-B135-68D5-FB9C-3AF7BE29483C}"/>
              </a:ext>
            </a:extLst>
          </p:cNvPr>
          <p:cNvSpPr txBox="1"/>
          <p:nvPr/>
        </p:nvSpPr>
        <p:spPr>
          <a:xfrm>
            <a:off x="5181600" y="1352737"/>
            <a:ext cx="2217953" cy="461665"/>
          </a:xfrm>
          <a:prstGeom prst="rect">
            <a:avLst/>
          </a:prstGeom>
          <a:solidFill>
            <a:schemeClr val="accent2"/>
          </a:solidFill>
          <a:ln w="28575">
            <a:solidFill>
              <a:schemeClr val="tx1"/>
            </a:solidFill>
          </a:ln>
        </p:spPr>
        <p:txBody>
          <a:bodyPr wrap="square" rtlCol="0">
            <a:spAutoFit/>
          </a:bodyPr>
          <a:lstStyle/>
          <a:p>
            <a:pPr algn="ctr"/>
            <a:r>
              <a:rPr lang="en-US" sz="2400" b="1" i="1" dirty="0">
                <a:latin typeface="Congenial Black" panose="02000503040000020004" pitchFamily="2" charset="0"/>
              </a:rPr>
              <a:t>WATCH</a:t>
            </a:r>
            <a:endParaRPr lang="en-VI" sz="2400" b="1" i="1" dirty="0">
              <a:latin typeface="Congenial Black" panose="02000503040000020004" pitchFamily="2" charset="0"/>
            </a:endParaRPr>
          </a:p>
        </p:txBody>
      </p:sp>
      <p:sp>
        <p:nvSpPr>
          <p:cNvPr id="40" name="TextBox 39">
            <a:extLst>
              <a:ext uri="{FF2B5EF4-FFF2-40B4-BE49-F238E27FC236}">
                <a16:creationId xmlns:a16="http://schemas.microsoft.com/office/drawing/2014/main" id="{0383A7AC-70F2-403B-7BCA-E685FF803BD7}"/>
              </a:ext>
            </a:extLst>
          </p:cNvPr>
          <p:cNvSpPr txBox="1"/>
          <p:nvPr/>
        </p:nvSpPr>
        <p:spPr>
          <a:xfrm>
            <a:off x="7590622" y="1352737"/>
            <a:ext cx="2217953" cy="461665"/>
          </a:xfrm>
          <a:prstGeom prst="rect">
            <a:avLst/>
          </a:prstGeom>
          <a:solidFill>
            <a:srgbClr val="FF0000"/>
          </a:solidFill>
          <a:ln w="28575">
            <a:solidFill>
              <a:schemeClr val="tx1"/>
            </a:solidFill>
          </a:ln>
        </p:spPr>
        <p:txBody>
          <a:bodyPr wrap="square" rtlCol="0">
            <a:spAutoFit/>
          </a:bodyPr>
          <a:lstStyle/>
          <a:p>
            <a:pPr algn="ctr"/>
            <a:r>
              <a:rPr lang="en-US" sz="2400" b="1" i="1" dirty="0">
                <a:latin typeface="Congenial Black" panose="02000503040000020004" pitchFamily="2" charset="0"/>
              </a:rPr>
              <a:t>WARNING</a:t>
            </a:r>
            <a:endParaRPr lang="en-VI" sz="2400" b="1" i="1" dirty="0">
              <a:latin typeface="Congenial Black" panose="02000503040000020004" pitchFamily="2" charset="0"/>
            </a:endParaRPr>
          </a:p>
        </p:txBody>
      </p:sp>
      <p:sp>
        <p:nvSpPr>
          <p:cNvPr id="43" name="TextBox 42">
            <a:extLst>
              <a:ext uri="{FF2B5EF4-FFF2-40B4-BE49-F238E27FC236}">
                <a16:creationId xmlns:a16="http://schemas.microsoft.com/office/drawing/2014/main" id="{C142DE52-7BEB-FE51-1C33-90F0B11C7DD6}"/>
              </a:ext>
            </a:extLst>
          </p:cNvPr>
          <p:cNvSpPr txBox="1"/>
          <p:nvPr/>
        </p:nvSpPr>
        <p:spPr>
          <a:xfrm>
            <a:off x="-20457" y="1892887"/>
            <a:ext cx="2655065" cy="5047536"/>
          </a:xfrm>
          <a:prstGeom prst="rect">
            <a:avLst/>
          </a:prstGeom>
          <a:noFill/>
        </p:spPr>
        <p:txBody>
          <a:bodyPr wrap="square" rtlCol="0">
            <a:spAutoFit/>
          </a:bodyPr>
          <a:lstStyle/>
          <a:p>
            <a:pPr marL="285750" indent="-285750">
              <a:buFont typeface="Wingdings" panose="05000000000000000000" pitchFamily="2" charset="2"/>
              <a:buChar char="§"/>
            </a:pPr>
            <a:r>
              <a:rPr lang="en-US" sz="1400" dirty="0"/>
              <a:t>Issued </a:t>
            </a:r>
            <a:r>
              <a:rPr lang="en-US" sz="1400" b="1" i="1" u="sng" dirty="0"/>
              <a:t>3-5 days</a:t>
            </a:r>
            <a:r>
              <a:rPr lang="en-US" sz="1400" dirty="0"/>
              <a:t> before the onset of potential significant weather</a:t>
            </a:r>
          </a:p>
          <a:p>
            <a:pPr marL="285750" indent="-285750">
              <a:buFont typeface="Wingdings" panose="05000000000000000000" pitchFamily="2" charset="2"/>
              <a:buChar char="§"/>
            </a:pPr>
            <a:endParaRPr lang="en-US" sz="1400" dirty="0"/>
          </a:p>
          <a:p>
            <a:pPr marL="285750" indent="-285750">
              <a:buFont typeface="Wingdings" panose="05000000000000000000" pitchFamily="2" charset="2"/>
              <a:buChar char="§"/>
            </a:pPr>
            <a:r>
              <a:rPr lang="en-US" sz="1400" dirty="0"/>
              <a:t>Issued as a Special Weather Statement of significant areas of disturbed weather and potential for development in the next 5 days</a:t>
            </a:r>
          </a:p>
          <a:p>
            <a:pPr marL="285750" indent="-285750">
              <a:buFont typeface="Wingdings" panose="05000000000000000000" pitchFamily="2" charset="2"/>
              <a:buChar char="§"/>
            </a:pPr>
            <a:endParaRPr lang="en-US" sz="1400" dirty="0"/>
          </a:p>
          <a:p>
            <a:pPr marL="285750" indent="-285750">
              <a:buFont typeface="Wingdings" panose="05000000000000000000" pitchFamily="2" charset="2"/>
              <a:buChar char="§"/>
            </a:pPr>
            <a:r>
              <a:rPr lang="en-US" sz="1400" dirty="0"/>
              <a:t>Highlights the </a:t>
            </a:r>
            <a:r>
              <a:rPr lang="en-US" sz="1400" b="1" i="1" u="sng" dirty="0"/>
              <a:t>potential</a:t>
            </a:r>
            <a:r>
              <a:rPr lang="en-US" sz="1400" dirty="0"/>
              <a:t> for significant hurricane weather</a:t>
            </a:r>
          </a:p>
          <a:p>
            <a:pPr marL="285750" indent="-285750">
              <a:buFont typeface="Wingdings" panose="05000000000000000000" pitchFamily="2" charset="2"/>
              <a:buChar char="§"/>
            </a:pPr>
            <a:endParaRPr lang="en-US" sz="1400" dirty="0"/>
          </a:p>
          <a:p>
            <a:pPr marL="285750" indent="-285750">
              <a:buFont typeface="Wingdings" panose="05000000000000000000" pitchFamily="2" charset="2"/>
              <a:buChar char="§"/>
            </a:pPr>
            <a:r>
              <a:rPr lang="en-US" sz="1400" dirty="0"/>
              <a:t>Geared towards helping individuals and decision makers </a:t>
            </a:r>
            <a:r>
              <a:rPr lang="en-US" sz="1400" b="1" i="1" u="sng" dirty="0"/>
              <a:t>plan</a:t>
            </a:r>
            <a:r>
              <a:rPr lang="en-US" sz="1400" dirty="0"/>
              <a:t> for hazardous weather </a:t>
            </a:r>
          </a:p>
          <a:p>
            <a:pPr marL="285750" indent="-285750">
              <a:buFont typeface="Wingdings" panose="05000000000000000000" pitchFamily="2" charset="2"/>
              <a:buChar char="§"/>
            </a:pPr>
            <a:endParaRPr lang="en-US" sz="1400" dirty="0"/>
          </a:p>
          <a:p>
            <a:pPr marL="285750" indent="-285750">
              <a:buFont typeface="Wingdings" panose="05000000000000000000" pitchFamily="2" charset="2"/>
              <a:buChar char="§"/>
            </a:pPr>
            <a:r>
              <a:rPr lang="en-US" sz="1400" b="1" u="sng" dirty="0"/>
              <a:t>Possible Actions</a:t>
            </a:r>
            <a:r>
              <a:rPr lang="en-US" sz="1400" b="1" dirty="0"/>
              <a:t>:</a:t>
            </a:r>
          </a:p>
          <a:p>
            <a:pPr marL="742950" lvl="1" indent="-285750">
              <a:buFont typeface="Wingdings" panose="05000000000000000000" pitchFamily="2" charset="2"/>
              <a:buChar char="ü"/>
            </a:pPr>
            <a:r>
              <a:rPr lang="en-US" sz="1400" dirty="0"/>
              <a:t>Review action plan</a:t>
            </a:r>
          </a:p>
          <a:p>
            <a:pPr marL="742950" lvl="1" indent="-285750">
              <a:buFont typeface="Wingdings" panose="05000000000000000000" pitchFamily="2" charset="2"/>
              <a:buChar char="ü"/>
            </a:pPr>
            <a:r>
              <a:rPr lang="en-US" sz="1400" dirty="0"/>
              <a:t>Continue to actively monitor forecast updates</a:t>
            </a:r>
            <a:endParaRPr lang="en-VI" sz="1400" dirty="0"/>
          </a:p>
        </p:txBody>
      </p:sp>
      <p:sp>
        <p:nvSpPr>
          <p:cNvPr id="44" name="TextBox 43">
            <a:extLst>
              <a:ext uri="{FF2B5EF4-FFF2-40B4-BE49-F238E27FC236}">
                <a16:creationId xmlns:a16="http://schemas.microsoft.com/office/drawing/2014/main" id="{25F2CF9E-B17F-9753-5A72-81840386FE43}"/>
              </a:ext>
            </a:extLst>
          </p:cNvPr>
          <p:cNvSpPr txBox="1"/>
          <p:nvPr/>
        </p:nvSpPr>
        <p:spPr>
          <a:xfrm>
            <a:off x="5023172" y="1892887"/>
            <a:ext cx="2450375" cy="5262979"/>
          </a:xfrm>
          <a:prstGeom prst="rect">
            <a:avLst/>
          </a:prstGeom>
          <a:noFill/>
        </p:spPr>
        <p:txBody>
          <a:bodyPr wrap="square" rtlCol="0">
            <a:spAutoFit/>
          </a:bodyPr>
          <a:lstStyle/>
          <a:p>
            <a:pPr marL="285750" indent="-285750">
              <a:buFont typeface="Wingdings" panose="05000000000000000000" pitchFamily="2" charset="2"/>
              <a:buChar char="§"/>
            </a:pPr>
            <a:r>
              <a:rPr lang="en-US" sz="1400" dirty="0"/>
              <a:t>Issued </a:t>
            </a:r>
            <a:r>
              <a:rPr lang="en-US" sz="1400" b="1" i="1" u="sng" dirty="0"/>
              <a:t>0-36 hours </a:t>
            </a:r>
            <a:r>
              <a:rPr lang="en-US" sz="1400" dirty="0"/>
              <a:t>before the onset of hazardous weather</a:t>
            </a:r>
          </a:p>
          <a:p>
            <a:pPr marL="285750" indent="-285750">
              <a:buFont typeface="Wingdings" panose="05000000000000000000" pitchFamily="2" charset="2"/>
              <a:buChar char="§"/>
            </a:pPr>
            <a:endParaRPr lang="en-US" sz="1400" dirty="0"/>
          </a:p>
          <a:p>
            <a:pPr marL="285750" indent="-285750">
              <a:buFont typeface="Wingdings" panose="05000000000000000000" pitchFamily="2" charset="2"/>
              <a:buChar char="§"/>
            </a:pPr>
            <a:r>
              <a:rPr lang="en-US" sz="1400" dirty="0"/>
              <a:t>Hazardous conditions will occur, but amounts are not expected to warning criteria</a:t>
            </a:r>
          </a:p>
          <a:p>
            <a:endParaRPr lang="en-US" sz="1400" dirty="0"/>
          </a:p>
          <a:p>
            <a:pPr marL="285750" indent="-285750">
              <a:buFont typeface="Wingdings" panose="05000000000000000000" pitchFamily="2" charset="2"/>
              <a:buChar char="§"/>
            </a:pPr>
            <a:r>
              <a:rPr lang="en-US" sz="1400" dirty="0"/>
              <a:t>Hurricane and/or Tropical storm conditions are </a:t>
            </a:r>
            <a:r>
              <a:rPr lang="en-US" sz="1400" b="1" i="1" u="sng" dirty="0">
                <a:solidFill>
                  <a:schemeClr val="accent2"/>
                </a:solidFill>
              </a:rPr>
              <a:t>POSSIBLE</a:t>
            </a:r>
            <a:r>
              <a:rPr lang="en-US" sz="1400" dirty="0"/>
              <a:t> in Watch Areas </a:t>
            </a:r>
          </a:p>
          <a:p>
            <a:endParaRPr lang="en-US" sz="1400" dirty="0"/>
          </a:p>
          <a:p>
            <a:pPr marL="285750" indent="-285750">
              <a:buFont typeface="Wingdings" panose="05000000000000000000" pitchFamily="2" charset="2"/>
              <a:buChar char="§"/>
            </a:pPr>
            <a:r>
              <a:rPr lang="en-US" sz="1400" b="1" i="1" u="sng" dirty="0"/>
              <a:t>Impacts are expected!</a:t>
            </a:r>
          </a:p>
          <a:p>
            <a:endParaRPr lang="en-US" sz="1400" dirty="0"/>
          </a:p>
          <a:p>
            <a:pPr marL="285750" indent="-285750">
              <a:buFont typeface="Wingdings" panose="05000000000000000000" pitchFamily="2" charset="2"/>
              <a:buChar char="§"/>
            </a:pPr>
            <a:r>
              <a:rPr lang="en-US" sz="1400" b="1" u="sng" dirty="0"/>
              <a:t>Possible Actions:</a:t>
            </a:r>
            <a:r>
              <a:rPr lang="en-US" sz="1400" dirty="0"/>
              <a:t> </a:t>
            </a:r>
          </a:p>
          <a:p>
            <a:pPr marL="742950" lvl="1" indent="-285750">
              <a:buFont typeface="Wingdings" panose="05000000000000000000" pitchFamily="2" charset="2"/>
              <a:buChar char="ü"/>
            </a:pPr>
            <a:r>
              <a:rPr lang="en-US" sz="1400" dirty="0"/>
              <a:t>Staff readiness?</a:t>
            </a:r>
          </a:p>
          <a:p>
            <a:pPr marL="742950" lvl="1" indent="-285750">
              <a:buFont typeface="Wingdings" panose="05000000000000000000" pitchFamily="2" charset="2"/>
              <a:buChar char="ü"/>
            </a:pPr>
            <a:r>
              <a:rPr lang="en-US" sz="1400" dirty="0"/>
              <a:t>Is action plan being executed/ready to be executed?</a:t>
            </a:r>
          </a:p>
          <a:p>
            <a:pPr marL="742950" lvl="1" indent="-285750">
              <a:buFont typeface="Wingdings" panose="05000000000000000000" pitchFamily="2" charset="2"/>
              <a:buChar char="ü"/>
            </a:pPr>
            <a:r>
              <a:rPr lang="en-US" sz="1400" dirty="0"/>
              <a:t>Contingency plans for departments, schools</a:t>
            </a:r>
            <a:endParaRPr lang="en-VI" sz="1400" dirty="0"/>
          </a:p>
          <a:p>
            <a:endParaRPr lang="en-US" sz="1400" dirty="0"/>
          </a:p>
        </p:txBody>
      </p:sp>
      <p:sp>
        <p:nvSpPr>
          <p:cNvPr id="46" name="TextBox 45">
            <a:extLst>
              <a:ext uri="{FF2B5EF4-FFF2-40B4-BE49-F238E27FC236}">
                <a16:creationId xmlns:a16="http://schemas.microsoft.com/office/drawing/2014/main" id="{FC7884E6-C19C-61D9-BFA3-6308D68701D3}"/>
              </a:ext>
            </a:extLst>
          </p:cNvPr>
          <p:cNvSpPr txBox="1"/>
          <p:nvPr/>
        </p:nvSpPr>
        <p:spPr>
          <a:xfrm>
            <a:off x="2527711" y="1892887"/>
            <a:ext cx="2495461" cy="5262979"/>
          </a:xfrm>
          <a:prstGeom prst="rect">
            <a:avLst/>
          </a:prstGeom>
          <a:noFill/>
        </p:spPr>
        <p:txBody>
          <a:bodyPr wrap="square" rtlCol="0">
            <a:spAutoFit/>
          </a:bodyPr>
          <a:lstStyle/>
          <a:p>
            <a:pPr marL="285750" indent="-285750">
              <a:buFont typeface="Wingdings" panose="05000000000000000000" pitchFamily="2" charset="2"/>
              <a:buChar char="§"/>
            </a:pPr>
            <a:r>
              <a:rPr lang="en-US" sz="1400" dirty="0"/>
              <a:t>Issued </a:t>
            </a:r>
            <a:r>
              <a:rPr lang="en-US" sz="1400" b="1" i="1" u="sng" dirty="0"/>
              <a:t>36-48 hours</a:t>
            </a:r>
            <a:r>
              <a:rPr lang="en-US" sz="1400" dirty="0"/>
              <a:t> in advance of tropical storm/hurricane force winds (can be issued earlier when there is high confidence)</a:t>
            </a:r>
          </a:p>
          <a:p>
            <a:pPr marL="285750" indent="-285750">
              <a:buFont typeface="Wingdings" panose="05000000000000000000" pitchFamily="2" charset="2"/>
              <a:buChar char="§"/>
            </a:pPr>
            <a:endParaRPr lang="en-US" sz="1400" dirty="0"/>
          </a:p>
          <a:p>
            <a:pPr marL="285750" indent="-285750">
              <a:buFont typeface="Wingdings" panose="05000000000000000000" pitchFamily="2" charset="2"/>
              <a:buChar char="§"/>
            </a:pPr>
            <a:r>
              <a:rPr lang="en-US" sz="1400" dirty="0"/>
              <a:t>Signifies an increase in forecaster confidence that significant weather is expected to occur</a:t>
            </a:r>
          </a:p>
          <a:p>
            <a:pPr marL="285750" indent="-285750">
              <a:buFont typeface="Wingdings" panose="05000000000000000000" pitchFamily="2" charset="2"/>
              <a:buChar char="§"/>
            </a:pPr>
            <a:endParaRPr lang="en-US" sz="1400" dirty="0"/>
          </a:p>
          <a:p>
            <a:pPr marL="285750" indent="-285750">
              <a:buFont typeface="Wingdings" panose="05000000000000000000" pitchFamily="2" charset="2"/>
              <a:buChar char="§"/>
            </a:pPr>
            <a:r>
              <a:rPr lang="en-US" sz="1400" dirty="0"/>
              <a:t>List all potential hazards associated with a tropical storm/hurricane in certain areas</a:t>
            </a:r>
          </a:p>
          <a:p>
            <a:endParaRPr lang="en-US" sz="1400" dirty="0"/>
          </a:p>
          <a:p>
            <a:endParaRPr lang="en-US" sz="1400" dirty="0"/>
          </a:p>
          <a:p>
            <a:pPr marL="285750" indent="-285750">
              <a:buFont typeface="Wingdings" panose="05000000000000000000" pitchFamily="2" charset="2"/>
              <a:buChar char="§"/>
            </a:pPr>
            <a:r>
              <a:rPr lang="en-US" sz="1400" b="1" u="sng" dirty="0"/>
              <a:t>Possible Actions:</a:t>
            </a:r>
          </a:p>
          <a:p>
            <a:pPr marL="742950" lvl="1" indent="-285750">
              <a:buFont typeface="Wingdings" panose="05000000000000000000" pitchFamily="2" charset="2"/>
              <a:buChar char="ü"/>
            </a:pPr>
            <a:r>
              <a:rPr lang="en-US" sz="1400" dirty="0"/>
              <a:t>Execute action plan?</a:t>
            </a:r>
          </a:p>
          <a:p>
            <a:pPr marL="742950" lvl="1" indent="-285750">
              <a:buFont typeface="Wingdings" panose="05000000000000000000" pitchFamily="2" charset="2"/>
              <a:buChar char="ü"/>
            </a:pPr>
            <a:r>
              <a:rPr lang="en-US" sz="1400" dirty="0"/>
              <a:t>State of preparation resources and response team </a:t>
            </a:r>
            <a:endParaRPr lang="en-VI" sz="1400" dirty="0"/>
          </a:p>
          <a:p>
            <a:pPr marL="285750" indent="-285750">
              <a:buFont typeface="Wingdings" panose="05000000000000000000" pitchFamily="2" charset="2"/>
              <a:buChar char="§"/>
            </a:pPr>
            <a:endParaRPr lang="en-US" sz="1400" dirty="0"/>
          </a:p>
        </p:txBody>
      </p:sp>
      <p:sp>
        <p:nvSpPr>
          <p:cNvPr id="47" name="TextBox 46">
            <a:extLst>
              <a:ext uri="{FF2B5EF4-FFF2-40B4-BE49-F238E27FC236}">
                <a16:creationId xmlns:a16="http://schemas.microsoft.com/office/drawing/2014/main" id="{B602DEDC-9676-FB80-0E31-B091C2A2267C}"/>
              </a:ext>
            </a:extLst>
          </p:cNvPr>
          <p:cNvSpPr txBox="1"/>
          <p:nvPr/>
        </p:nvSpPr>
        <p:spPr>
          <a:xfrm>
            <a:off x="7518633" y="1935626"/>
            <a:ext cx="2354047" cy="5262979"/>
          </a:xfrm>
          <a:prstGeom prst="rect">
            <a:avLst/>
          </a:prstGeom>
          <a:noFill/>
        </p:spPr>
        <p:txBody>
          <a:bodyPr wrap="square" rtlCol="0">
            <a:spAutoFit/>
          </a:bodyPr>
          <a:lstStyle/>
          <a:p>
            <a:pPr marL="285750" indent="-285750">
              <a:buFont typeface="Wingdings" panose="05000000000000000000" pitchFamily="2" charset="2"/>
              <a:buChar char="§"/>
            </a:pPr>
            <a:r>
              <a:rPr lang="en-US" sz="1400" dirty="0"/>
              <a:t>Issued </a:t>
            </a:r>
            <a:r>
              <a:rPr lang="en-US" sz="1400" b="1" i="1" u="sng" dirty="0"/>
              <a:t>0-36 hours</a:t>
            </a:r>
            <a:r>
              <a:rPr lang="en-US" sz="1400" dirty="0"/>
              <a:t> in advance of onset of tropical storm or hurricane force winds</a:t>
            </a:r>
          </a:p>
          <a:p>
            <a:pPr marL="285750" indent="-285750">
              <a:buFont typeface="Wingdings" panose="05000000000000000000" pitchFamily="2" charset="2"/>
              <a:buChar char="§"/>
            </a:pPr>
            <a:endParaRPr lang="en-US" sz="1400" dirty="0"/>
          </a:p>
          <a:p>
            <a:pPr marL="285750" indent="-285750">
              <a:buFont typeface="Wingdings" panose="05000000000000000000" pitchFamily="2" charset="2"/>
              <a:buChar char="§"/>
            </a:pPr>
            <a:r>
              <a:rPr lang="en-US" sz="1400" dirty="0"/>
              <a:t>Hurricane and/or tropical storm conditions are </a:t>
            </a:r>
            <a:r>
              <a:rPr lang="en-US" sz="1400" b="1" i="1" u="sng" dirty="0">
                <a:solidFill>
                  <a:srgbClr val="FF0000"/>
                </a:solidFill>
              </a:rPr>
              <a:t>EXPECTED</a:t>
            </a:r>
            <a:r>
              <a:rPr lang="en-US" sz="1400" dirty="0"/>
              <a:t> in Warning Areas</a:t>
            </a:r>
          </a:p>
          <a:p>
            <a:pPr marL="285750" indent="-285750">
              <a:buFont typeface="Wingdings" panose="05000000000000000000" pitchFamily="2" charset="2"/>
              <a:buChar char="§"/>
            </a:pPr>
            <a:endParaRPr lang="en-US" sz="1400" dirty="0"/>
          </a:p>
          <a:p>
            <a:pPr marL="285750" indent="-285750">
              <a:buFont typeface="Wingdings" panose="05000000000000000000" pitchFamily="2" charset="2"/>
              <a:buChar char="§"/>
            </a:pPr>
            <a:r>
              <a:rPr lang="en-US" sz="1400" b="1" i="1" u="sng" dirty="0"/>
              <a:t>Dangerous weather with significant hazardous impacts expected!</a:t>
            </a:r>
            <a:endParaRPr lang="en-US" sz="1400" dirty="0"/>
          </a:p>
          <a:p>
            <a:endParaRPr lang="en-US" sz="1400" dirty="0"/>
          </a:p>
          <a:p>
            <a:pPr marL="285750" indent="-285750">
              <a:buFont typeface="Wingdings" panose="05000000000000000000" pitchFamily="2" charset="2"/>
              <a:buChar char="§"/>
            </a:pPr>
            <a:r>
              <a:rPr lang="en-US" sz="1400" b="1" u="sng" dirty="0"/>
              <a:t>Possible Actions:</a:t>
            </a:r>
          </a:p>
          <a:p>
            <a:pPr marL="742950" lvl="1" indent="-285750">
              <a:buFont typeface="Wingdings" panose="05000000000000000000" pitchFamily="2" charset="2"/>
              <a:buChar char="ü"/>
            </a:pPr>
            <a:r>
              <a:rPr lang="en-US" sz="1400" dirty="0"/>
              <a:t>Staff readiness</a:t>
            </a:r>
          </a:p>
          <a:p>
            <a:pPr marL="742950" lvl="1" indent="-285750">
              <a:buFont typeface="Wingdings" panose="05000000000000000000" pitchFamily="2" charset="2"/>
              <a:buChar char="ü"/>
            </a:pPr>
            <a:r>
              <a:rPr lang="en-US" sz="1400" dirty="0"/>
              <a:t>Facility readiness</a:t>
            </a:r>
          </a:p>
          <a:p>
            <a:pPr marL="742950" lvl="1" indent="-285750">
              <a:buFont typeface="Wingdings" panose="05000000000000000000" pitchFamily="2" charset="2"/>
              <a:buChar char="ü"/>
            </a:pPr>
            <a:r>
              <a:rPr lang="en-US" sz="1400" dirty="0"/>
              <a:t>Resources ready</a:t>
            </a:r>
          </a:p>
          <a:p>
            <a:pPr marL="742950" lvl="1" indent="-285750">
              <a:buFont typeface="Wingdings" panose="05000000000000000000" pitchFamily="2" charset="2"/>
              <a:buChar char="ü"/>
            </a:pPr>
            <a:r>
              <a:rPr lang="en-US" sz="1400" dirty="0"/>
              <a:t>Execute action plan</a:t>
            </a:r>
          </a:p>
          <a:p>
            <a:pPr marL="742950" lvl="1" indent="-285750">
              <a:buFont typeface="Wingdings" panose="05000000000000000000" pitchFamily="2" charset="2"/>
              <a:buChar char="ü"/>
            </a:pPr>
            <a:r>
              <a:rPr lang="en-US" sz="1400" dirty="0"/>
              <a:t>Execute response team </a:t>
            </a:r>
          </a:p>
          <a:p>
            <a:pPr marL="742950" lvl="1" indent="-285750">
              <a:buFont typeface="Wingdings" panose="05000000000000000000" pitchFamily="2" charset="2"/>
              <a:buChar char="ü"/>
            </a:pPr>
            <a:r>
              <a:rPr lang="en-US" sz="1400" dirty="0"/>
              <a:t>All preparations completed</a:t>
            </a:r>
          </a:p>
          <a:p>
            <a:pPr marL="742950" lvl="1" indent="-285750">
              <a:buFont typeface="Wingdings" panose="05000000000000000000" pitchFamily="2" charset="2"/>
              <a:buChar char="ü"/>
            </a:pPr>
            <a:endParaRPr lang="en-US" sz="1400" dirty="0"/>
          </a:p>
        </p:txBody>
      </p:sp>
    </p:spTree>
    <p:extLst>
      <p:ext uri="{BB962C8B-B14F-4D97-AF65-F5344CB8AC3E}">
        <p14:creationId xmlns:p14="http://schemas.microsoft.com/office/powerpoint/2010/main" val="2957017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37BF4-EE69-B8D2-8B7E-538068CB1764}"/>
              </a:ext>
            </a:extLst>
          </p:cNvPr>
          <p:cNvSpPr>
            <a:spLocks noGrp="1"/>
          </p:cNvSpPr>
          <p:nvPr>
            <p:ph type="ctrTitle"/>
          </p:nvPr>
        </p:nvSpPr>
        <p:spPr>
          <a:xfrm>
            <a:off x="-157716" y="-296114"/>
            <a:ext cx="9906000" cy="1334615"/>
          </a:xfrm>
        </p:spPr>
        <p:txBody>
          <a:bodyPr>
            <a:normAutofit/>
          </a:bodyPr>
          <a:lstStyle/>
          <a:p>
            <a:r>
              <a:rPr lang="en-US" sz="4000" b="1" dirty="0">
                <a:solidFill>
                  <a:schemeClr val="bg1"/>
                </a:solidFill>
                <a:latin typeface="+mn-lt"/>
              </a:rPr>
              <a:t>Storm Categories: What Damages to Expect</a:t>
            </a:r>
            <a:br>
              <a:rPr lang="en-US" sz="4000" b="1" dirty="0">
                <a:solidFill>
                  <a:schemeClr val="bg1"/>
                </a:solidFill>
                <a:latin typeface="+mn-lt"/>
              </a:rPr>
            </a:br>
            <a:r>
              <a:rPr lang="en-US" sz="2000" b="1" dirty="0">
                <a:solidFill>
                  <a:schemeClr val="bg1"/>
                </a:solidFill>
                <a:latin typeface="+mn-lt"/>
              </a:rPr>
              <a:t>SAFFIR/SIMPSON HURRICANE SCALE</a:t>
            </a:r>
            <a:endParaRPr lang="en-VI" sz="2000" b="1" dirty="0">
              <a:solidFill>
                <a:schemeClr val="bg1"/>
              </a:solidFill>
              <a:latin typeface="+mn-lt"/>
            </a:endParaRPr>
          </a:p>
        </p:txBody>
      </p:sp>
      <p:sp>
        <p:nvSpPr>
          <p:cNvPr id="13" name="Rectangle 12">
            <a:extLst>
              <a:ext uri="{FF2B5EF4-FFF2-40B4-BE49-F238E27FC236}">
                <a16:creationId xmlns:a16="http://schemas.microsoft.com/office/drawing/2014/main" id="{ABEB1FA5-4EC6-3ECE-84EA-5F247CFA9E5F}"/>
              </a:ext>
            </a:extLst>
          </p:cNvPr>
          <p:cNvSpPr/>
          <p:nvPr/>
        </p:nvSpPr>
        <p:spPr>
          <a:xfrm>
            <a:off x="0" y="1231513"/>
            <a:ext cx="9906000" cy="56430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I"/>
          </a:p>
        </p:txBody>
      </p:sp>
      <p:pic>
        <p:nvPicPr>
          <p:cNvPr id="18" name="Picture 17" descr="A picture containing outdoor, snow, nature, shore&#10;&#10;Description automatically generated">
            <a:extLst>
              <a:ext uri="{FF2B5EF4-FFF2-40B4-BE49-F238E27FC236}">
                <a16:creationId xmlns:a16="http://schemas.microsoft.com/office/drawing/2014/main" id="{13D2736C-F84D-6A6E-5457-BAA63AD72FB4}"/>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9" y="1021987"/>
            <a:ext cx="9906000" cy="5836013"/>
          </a:xfrm>
          <a:prstGeom prst="rect">
            <a:avLst/>
          </a:prstGeom>
        </p:spPr>
      </p:pic>
      <p:sp>
        <p:nvSpPr>
          <p:cNvPr id="31" name="TextBox 30">
            <a:extLst>
              <a:ext uri="{FF2B5EF4-FFF2-40B4-BE49-F238E27FC236}">
                <a16:creationId xmlns:a16="http://schemas.microsoft.com/office/drawing/2014/main" id="{99A1FF49-AAA7-CD4D-56BB-EB1D57B236F4}"/>
              </a:ext>
            </a:extLst>
          </p:cNvPr>
          <p:cNvSpPr txBox="1"/>
          <p:nvPr/>
        </p:nvSpPr>
        <p:spPr>
          <a:xfrm>
            <a:off x="379190" y="2753980"/>
            <a:ext cx="7822751" cy="1661993"/>
          </a:xfrm>
          <a:prstGeom prst="rect">
            <a:avLst/>
          </a:prstGeom>
          <a:solidFill>
            <a:schemeClr val="accent6"/>
          </a:solidFill>
          <a:ln>
            <a:solidFill>
              <a:schemeClr val="bg1"/>
            </a:solidFill>
          </a:ln>
        </p:spPr>
        <p:txBody>
          <a:bodyPr wrap="square" rtlCol="0">
            <a:spAutoFit/>
          </a:bodyPr>
          <a:lstStyle/>
          <a:p>
            <a:r>
              <a:rPr lang="en-US" b="1" dirty="0"/>
              <a:t>CATEGORY 1</a:t>
            </a:r>
          </a:p>
          <a:p>
            <a:r>
              <a:rPr lang="en-US" sz="1400" b="1" dirty="0"/>
              <a:t>Winds: 74-95 mph</a:t>
            </a:r>
          </a:p>
          <a:p>
            <a:r>
              <a:rPr lang="en-US" sz="1400" b="1" dirty="0"/>
              <a:t>Damage: Very dangerous winds will produce some damage</a:t>
            </a:r>
          </a:p>
          <a:p>
            <a:r>
              <a:rPr lang="en-US" sz="1400" b="1" dirty="0"/>
              <a:t>Wind Effects: </a:t>
            </a:r>
            <a:r>
              <a:rPr lang="en-US" sz="1400" dirty="0"/>
              <a:t>Damage to mobile structures and some buildings of frame construction. Numerous trees down and widespread power outages. Roads blocked due to downed trees and power lines. Loose outdoor items will become airborne projectiles. </a:t>
            </a:r>
            <a:r>
              <a:rPr lang="en-US" sz="1400" i="1" dirty="0"/>
              <a:t>For example, several areas could experience near total power loss. </a:t>
            </a:r>
          </a:p>
        </p:txBody>
      </p:sp>
      <p:sp>
        <p:nvSpPr>
          <p:cNvPr id="33" name="TextBox 32">
            <a:extLst>
              <a:ext uri="{FF2B5EF4-FFF2-40B4-BE49-F238E27FC236}">
                <a16:creationId xmlns:a16="http://schemas.microsoft.com/office/drawing/2014/main" id="{066FD9A4-DC8D-148C-9923-A93577C376E9}"/>
              </a:ext>
            </a:extLst>
          </p:cNvPr>
          <p:cNvSpPr txBox="1"/>
          <p:nvPr/>
        </p:nvSpPr>
        <p:spPr>
          <a:xfrm>
            <a:off x="379190" y="4365630"/>
            <a:ext cx="7822751" cy="1877437"/>
          </a:xfrm>
          <a:prstGeom prst="rect">
            <a:avLst/>
          </a:prstGeom>
          <a:solidFill>
            <a:schemeClr val="accent4"/>
          </a:solidFill>
          <a:ln>
            <a:solidFill>
              <a:schemeClr val="bg1"/>
            </a:solidFill>
          </a:ln>
        </p:spPr>
        <p:txBody>
          <a:bodyPr wrap="square" rtlCol="0">
            <a:spAutoFit/>
          </a:bodyPr>
          <a:lstStyle/>
          <a:p>
            <a:r>
              <a:rPr lang="en-US" b="1" dirty="0"/>
              <a:t>CATEGORY 2</a:t>
            </a:r>
          </a:p>
          <a:p>
            <a:r>
              <a:rPr lang="en-US" sz="1400" b="1" dirty="0"/>
              <a:t>Winds: 96-110 mph</a:t>
            </a:r>
          </a:p>
          <a:p>
            <a:r>
              <a:rPr lang="en-US" sz="1400" b="1" dirty="0"/>
              <a:t>Damage: Extremely dangerous winds will cause extensive damage</a:t>
            </a:r>
          </a:p>
          <a:p>
            <a:r>
              <a:rPr lang="en-US" sz="1400" b="1" dirty="0"/>
              <a:t>Wind Effects: </a:t>
            </a:r>
            <a:r>
              <a:rPr lang="en-US" sz="1400" dirty="0"/>
              <a:t>Severe damage to majority of mobile structures and buildings of frame constructions. Considerable damage to shrubbery and some trees blown down. Well-constructed buildings will have damage to roof, siding and gutters. Extensive damage to power lines and widespread power outages. Airborne debris could injure our kill. </a:t>
            </a:r>
            <a:r>
              <a:rPr lang="en-US" sz="1400" i="1" dirty="0"/>
              <a:t>For example, multiple localities could experience near total loss of power and water for several days.</a:t>
            </a:r>
          </a:p>
        </p:txBody>
      </p:sp>
      <p:sp>
        <p:nvSpPr>
          <p:cNvPr id="49" name="TextBox 48">
            <a:extLst>
              <a:ext uri="{FF2B5EF4-FFF2-40B4-BE49-F238E27FC236}">
                <a16:creationId xmlns:a16="http://schemas.microsoft.com/office/drawing/2014/main" id="{C0C509C9-F5A4-6E0E-0993-045217808C09}"/>
              </a:ext>
            </a:extLst>
          </p:cNvPr>
          <p:cNvSpPr txBox="1"/>
          <p:nvPr/>
        </p:nvSpPr>
        <p:spPr>
          <a:xfrm>
            <a:off x="369139" y="1584429"/>
            <a:ext cx="7822751" cy="1231106"/>
          </a:xfrm>
          <a:prstGeom prst="rect">
            <a:avLst/>
          </a:prstGeom>
          <a:solidFill>
            <a:schemeClr val="accent3">
              <a:lumMod val="20000"/>
              <a:lumOff val="80000"/>
            </a:schemeClr>
          </a:solidFill>
          <a:ln>
            <a:solidFill>
              <a:schemeClr val="bg1"/>
            </a:solidFill>
          </a:ln>
        </p:spPr>
        <p:txBody>
          <a:bodyPr wrap="square" rtlCol="0">
            <a:spAutoFit/>
          </a:bodyPr>
          <a:lstStyle/>
          <a:p>
            <a:r>
              <a:rPr lang="en-US" b="1" dirty="0"/>
              <a:t>TROPICAL STORM</a:t>
            </a:r>
          </a:p>
          <a:p>
            <a:r>
              <a:rPr lang="en-US" sz="1400" b="1" dirty="0"/>
              <a:t>Winds: 39-73 mph</a:t>
            </a:r>
          </a:p>
          <a:p>
            <a:r>
              <a:rPr lang="en-US" sz="1400" b="1" dirty="0"/>
              <a:t>Damage: Minimal damage with windy and rainy conditions</a:t>
            </a:r>
          </a:p>
          <a:p>
            <a:r>
              <a:rPr lang="en-US" sz="1400" b="1" dirty="0"/>
              <a:t>Wind Effects: </a:t>
            </a:r>
            <a:r>
              <a:rPr lang="en-US" sz="1400" dirty="0"/>
              <a:t>Scattered trees down, scattered power outages, some roads blocked due to downed trees and power lines. </a:t>
            </a:r>
            <a:r>
              <a:rPr lang="en-US" sz="1400" i="1" dirty="0"/>
              <a:t>For example, neighborhoods could lose power for several days. </a:t>
            </a:r>
          </a:p>
        </p:txBody>
      </p:sp>
      <p:sp>
        <p:nvSpPr>
          <p:cNvPr id="52" name="TextBox 51">
            <a:extLst>
              <a:ext uri="{FF2B5EF4-FFF2-40B4-BE49-F238E27FC236}">
                <a16:creationId xmlns:a16="http://schemas.microsoft.com/office/drawing/2014/main" id="{5F563331-FE19-A69A-000B-BCA24D1B342D}"/>
              </a:ext>
            </a:extLst>
          </p:cNvPr>
          <p:cNvSpPr txBox="1"/>
          <p:nvPr/>
        </p:nvSpPr>
        <p:spPr>
          <a:xfrm>
            <a:off x="8211991" y="4357135"/>
            <a:ext cx="1534595" cy="1877437"/>
          </a:xfrm>
          <a:prstGeom prst="rect">
            <a:avLst/>
          </a:prstGeom>
          <a:solidFill>
            <a:schemeClr val="accent4"/>
          </a:solidFill>
          <a:ln w="9525">
            <a:solidFill>
              <a:schemeClr val="bg1"/>
            </a:solidFill>
          </a:ln>
        </p:spPr>
        <p:txBody>
          <a:bodyPr wrap="square" rtlCol="0">
            <a:spAutoFit/>
          </a:bodyPr>
          <a:lstStyle/>
          <a:p>
            <a:endParaRPr lang="en-VI" dirty="0"/>
          </a:p>
        </p:txBody>
      </p:sp>
      <p:pic>
        <p:nvPicPr>
          <p:cNvPr id="25" name="Picture 24">
            <a:extLst>
              <a:ext uri="{FF2B5EF4-FFF2-40B4-BE49-F238E27FC236}">
                <a16:creationId xmlns:a16="http://schemas.microsoft.com/office/drawing/2014/main" id="{B9C1CE96-64E4-818E-10C3-0462B701CCA0}"/>
              </a:ext>
            </a:extLst>
          </p:cNvPr>
          <p:cNvPicPr>
            <a:picLocks noChangeAspect="1"/>
          </p:cNvPicPr>
          <p:nvPr/>
        </p:nvPicPr>
        <p:blipFill>
          <a:blip r:embed="rId4"/>
          <a:stretch>
            <a:fillRect/>
          </a:stretch>
        </p:blipFill>
        <p:spPr>
          <a:xfrm>
            <a:off x="8052219" y="4807741"/>
            <a:ext cx="1562350" cy="1077236"/>
          </a:xfrm>
          <a:prstGeom prst="rect">
            <a:avLst/>
          </a:prstGeom>
        </p:spPr>
      </p:pic>
      <p:sp>
        <p:nvSpPr>
          <p:cNvPr id="54" name="TextBox 53">
            <a:extLst>
              <a:ext uri="{FF2B5EF4-FFF2-40B4-BE49-F238E27FC236}">
                <a16:creationId xmlns:a16="http://schemas.microsoft.com/office/drawing/2014/main" id="{F9FD641D-64F0-8993-B3CC-508B12A56458}"/>
              </a:ext>
            </a:extLst>
          </p:cNvPr>
          <p:cNvSpPr txBox="1"/>
          <p:nvPr/>
        </p:nvSpPr>
        <p:spPr>
          <a:xfrm>
            <a:off x="8183037" y="1584429"/>
            <a:ext cx="1570171" cy="1222610"/>
          </a:xfrm>
          <a:prstGeom prst="rect">
            <a:avLst/>
          </a:prstGeom>
          <a:solidFill>
            <a:schemeClr val="accent3">
              <a:lumMod val="20000"/>
              <a:lumOff val="80000"/>
            </a:schemeClr>
          </a:solidFill>
          <a:ln>
            <a:solidFill>
              <a:schemeClr val="bg1"/>
            </a:solidFill>
          </a:ln>
        </p:spPr>
        <p:txBody>
          <a:bodyPr wrap="square" rtlCol="0">
            <a:spAutoFit/>
          </a:bodyPr>
          <a:lstStyle/>
          <a:p>
            <a:endParaRPr lang="en-VI" dirty="0"/>
          </a:p>
        </p:txBody>
      </p:sp>
      <p:pic>
        <p:nvPicPr>
          <p:cNvPr id="51" name="Picture 50">
            <a:extLst>
              <a:ext uri="{FF2B5EF4-FFF2-40B4-BE49-F238E27FC236}">
                <a16:creationId xmlns:a16="http://schemas.microsoft.com/office/drawing/2014/main" id="{E1977DF3-B688-79B1-CB39-2610192CEC47}"/>
              </a:ext>
            </a:extLst>
          </p:cNvPr>
          <p:cNvPicPr>
            <a:picLocks noChangeAspect="1"/>
          </p:cNvPicPr>
          <p:nvPr/>
        </p:nvPicPr>
        <p:blipFill>
          <a:blip r:embed="rId5"/>
          <a:stretch>
            <a:fillRect/>
          </a:stretch>
        </p:blipFill>
        <p:spPr>
          <a:xfrm>
            <a:off x="8038531" y="1734689"/>
            <a:ext cx="1550349" cy="1019291"/>
          </a:xfrm>
          <a:prstGeom prst="rect">
            <a:avLst/>
          </a:prstGeom>
        </p:spPr>
      </p:pic>
      <p:sp>
        <p:nvSpPr>
          <p:cNvPr id="53" name="TextBox 52">
            <a:extLst>
              <a:ext uri="{FF2B5EF4-FFF2-40B4-BE49-F238E27FC236}">
                <a16:creationId xmlns:a16="http://schemas.microsoft.com/office/drawing/2014/main" id="{524E8D98-036B-FDB7-9F5F-3C8518905706}"/>
              </a:ext>
            </a:extLst>
          </p:cNvPr>
          <p:cNvSpPr txBox="1"/>
          <p:nvPr/>
        </p:nvSpPr>
        <p:spPr>
          <a:xfrm>
            <a:off x="8202696" y="2815534"/>
            <a:ext cx="1543891" cy="1538883"/>
          </a:xfrm>
          <a:prstGeom prst="rect">
            <a:avLst/>
          </a:prstGeom>
          <a:solidFill>
            <a:schemeClr val="accent6"/>
          </a:solidFill>
          <a:ln>
            <a:solidFill>
              <a:schemeClr val="bg1"/>
            </a:solidFill>
          </a:ln>
        </p:spPr>
        <p:txBody>
          <a:bodyPr wrap="square" rtlCol="0">
            <a:spAutoFit/>
          </a:bodyPr>
          <a:lstStyle/>
          <a:p>
            <a:endParaRPr lang="en-VI" dirty="0"/>
          </a:p>
        </p:txBody>
      </p:sp>
      <p:pic>
        <p:nvPicPr>
          <p:cNvPr id="23" name="Picture 22">
            <a:extLst>
              <a:ext uri="{FF2B5EF4-FFF2-40B4-BE49-F238E27FC236}">
                <a16:creationId xmlns:a16="http://schemas.microsoft.com/office/drawing/2014/main" id="{131A876D-C257-A2B3-FA2E-52B04ADBAA2B}"/>
              </a:ext>
            </a:extLst>
          </p:cNvPr>
          <p:cNvPicPr>
            <a:picLocks noChangeAspect="1"/>
          </p:cNvPicPr>
          <p:nvPr/>
        </p:nvPicPr>
        <p:blipFill>
          <a:blip r:embed="rId6"/>
          <a:stretch>
            <a:fillRect/>
          </a:stretch>
        </p:blipFill>
        <p:spPr>
          <a:xfrm>
            <a:off x="8044988" y="3028331"/>
            <a:ext cx="1543892" cy="1133002"/>
          </a:xfrm>
          <a:prstGeom prst="rect">
            <a:avLst/>
          </a:prstGeom>
        </p:spPr>
      </p:pic>
    </p:spTree>
    <p:extLst>
      <p:ext uri="{BB962C8B-B14F-4D97-AF65-F5344CB8AC3E}">
        <p14:creationId xmlns:p14="http://schemas.microsoft.com/office/powerpoint/2010/main" val="40406222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37BF4-EE69-B8D2-8B7E-538068CB1764}"/>
              </a:ext>
            </a:extLst>
          </p:cNvPr>
          <p:cNvSpPr>
            <a:spLocks noGrp="1"/>
          </p:cNvSpPr>
          <p:nvPr>
            <p:ph type="ctrTitle"/>
          </p:nvPr>
        </p:nvSpPr>
        <p:spPr>
          <a:xfrm>
            <a:off x="-157716" y="-296114"/>
            <a:ext cx="9906000" cy="1334615"/>
          </a:xfrm>
        </p:spPr>
        <p:txBody>
          <a:bodyPr>
            <a:normAutofit/>
          </a:bodyPr>
          <a:lstStyle/>
          <a:p>
            <a:r>
              <a:rPr lang="en-US" sz="4000" b="1" dirty="0">
                <a:solidFill>
                  <a:schemeClr val="bg1"/>
                </a:solidFill>
                <a:latin typeface="+mn-lt"/>
              </a:rPr>
              <a:t>Storm Categories: What Damages to Expect</a:t>
            </a:r>
            <a:br>
              <a:rPr lang="en-US" sz="4000" b="1" dirty="0">
                <a:solidFill>
                  <a:schemeClr val="bg1"/>
                </a:solidFill>
                <a:latin typeface="+mn-lt"/>
              </a:rPr>
            </a:br>
            <a:r>
              <a:rPr lang="en-US" sz="2000" b="1" dirty="0">
                <a:solidFill>
                  <a:schemeClr val="bg1"/>
                </a:solidFill>
                <a:latin typeface="+mn-lt"/>
              </a:rPr>
              <a:t>SAFFIR/SIMPSON HURRICANE SCALE</a:t>
            </a:r>
            <a:endParaRPr lang="en-VI" sz="2000" b="1" dirty="0">
              <a:solidFill>
                <a:schemeClr val="bg1"/>
              </a:solidFill>
              <a:latin typeface="+mn-lt"/>
            </a:endParaRPr>
          </a:p>
        </p:txBody>
      </p:sp>
      <p:sp>
        <p:nvSpPr>
          <p:cNvPr id="13" name="Rectangle 12">
            <a:extLst>
              <a:ext uri="{FF2B5EF4-FFF2-40B4-BE49-F238E27FC236}">
                <a16:creationId xmlns:a16="http://schemas.microsoft.com/office/drawing/2014/main" id="{ABEB1FA5-4EC6-3ECE-84EA-5F247CFA9E5F}"/>
              </a:ext>
            </a:extLst>
          </p:cNvPr>
          <p:cNvSpPr/>
          <p:nvPr/>
        </p:nvSpPr>
        <p:spPr>
          <a:xfrm>
            <a:off x="0" y="1231513"/>
            <a:ext cx="9906000" cy="56430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I"/>
          </a:p>
        </p:txBody>
      </p:sp>
      <p:pic>
        <p:nvPicPr>
          <p:cNvPr id="18" name="Picture 17" descr="A picture containing outdoor, snow, nature, shore&#10;&#10;Description automatically generated">
            <a:extLst>
              <a:ext uri="{FF2B5EF4-FFF2-40B4-BE49-F238E27FC236}">
                <a16:creationId xmlns:a16="http://schemas.microsoft.com/office/drawing/2014/main" id="{13D2736C-F84D-6A6E-5457-BAA63AD72FB4}"/>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0" y="1038501"/>
            <a:ext cx="9906000" cy="5836013"/>
          </a:xfrm>
          <a:prstGeom prst="rect">
            <a:avLst/>
          </a:prstGeom>
        </p:spPr>
      </p:pic>
      <p:sp>
        <p:nvSpPr>
          <p:cNvPr id="41" name="TextBox 40">
            <a:extLst>
              <a:ext uri="{FF2B5EF4-FFF2-40B4-BE49-F238E27FC236}">
                <a16:creationId xmlns:a16="http://schemas.microsoft.com/office/drawing/2014/main" id="{B7E136C5-FE50-1058-175A-A50EC6BC5B47}"/>
              </a:ext>
            </a:extLst>
          </p:cNvPr>
          <p:cNvSpPr txBox="1"/>
          <p:nvPr/>
        </p:nvSpPr>
        <p:spPr>
          <a:xfrm>
            <a:off x="307580" y="2860684"/>
            <a:ext cx="7835261" cy="1877437"/>
          </a:xfrm>
          <a:prstGeom prst="rect">
            <a:avLst/>
          </a:prstGeom>
          <a:solidFill>
            <a:srgbClr val="F08F88"/>
          </a:solidFill>
          <a:ln>
            <a:solidFill>
              <a:schemeClr val="bg1"/>
            </a:solidFill>
          </a:ln>
        </p:spPr>
        <p:txBody>
          <a:bodyPr wrap="square" rtlCol="0">
            <a:spAutoFit/>
          </a:bodyPr>
          <a:lstStyle/>
          <a:p>
            <a:r>
              <a:rPr lang="en-US" b="1" dirty="0"/>
              <a:t>CATEGORY 4</a:t>
            </a:r>
          </a:p>
          <a:p>
            <a:r>
              <a:rPr lang="en-US" sz="1400" b="1" dirty="0"/>
              <a:t>Winds: 131-155 mph</a:t>
            </a:r>
          </a:p>
          <a:p>
            <a:r>
              <a:rPr lang="en-US" sz="1400" b="1" dirty="0"/>
              <a:t>Damage: Catastrophic damage will occur</a:t>
            </a:r>
          </a:p>
          <a:p>
            <a:r>
              <a:rPr lang="en-US" sz="1400" b="1" dirty="0"/>
              <a:t>Wind Effects: </a:t>
            </a:r>
            <a:r>
              <a:rPr lang="en-US" sz="1400" dirty="0"/>
              <a:t>Catastrophic damage to residential and commercial structures. Most of the affected area will be uninhabitable for weeks or longer. Nearly all residential buildings severely damaged or destroyed. Major damage to lower floors of structures near shore. Nearly all trees and power poles downed. </a:t>
            </a:r>
            <a:r>
              <a:rPr lang="en-US" sz="1400" i="1" dirty="0"/>
              <a:t>For example, large portions of the affected area will experience total power and water loss for weeks and possibly months.</a:t>
            </a:r>
          </a:p>
        </p:txBody>
      </p:sp>
      <p:sp>
        <p:nvSpPr>
          <p:cNvPr id="42" name="TextBox 41">
            <a:extLst>
              <a:ext uri="{FF2B5EF4-FFF2-40B4-BE49-F238E27FC236}">
                <a16:creationId xmlns:a16="http://schemas.microsoft.com/office/drawing/2014/main" id="{16D40E2D-A612-0DBE-1D97-55D33A5F5B28}"/>
              </a:ext>
            </a:extLst>
          </p:cNvPr>
          <p:cNvSpPr txBox="1"/>
          <p:nvPr/>
        </p:nvSpPr>
        <p:spPr>
          <a:xfrm>
            <a:off x="307580" y="1195033"/>
            <a:ext cx="7822754" cy="1661993"/>
          </a:xfrm>
          <a:prstGeom prst="rect">
            <a:avLst/>
          </a:prstGeom>
          <a:solidFill>
            <a:schemeClr val="accent2"/>
          </a:solidFill>
          <a:ln>
            <a:solidFill>
              <a:schemeClr val="bg1"/>
            </a:solidFill>
          </a:ln>
        </p:spPr>
        <p:txBody>
          <a:bodyPr wrap="square" rtlCol="0">
            <a:spAutoFit/>
          </a:bodyPr>
          <a:lstStyle/>
          <a:p>
            <a:r>
              <a:rPr lang="en-US" b="1" dirty="0"/>
              <a:t>CATEGORY 3</a:t>
            </a:r>
          </a:p>
          <a:p>
            <a:r>
              <a:rPr lang="en-US" sz="1400" b="1" dirty="0"/>
              <a:t>Winds: 111-130 mph</a:t>
            </a:r>
          </a:p>
          <a:p>
            <a:r>
              <a:rPr lang="en-US" sz="1400" b="1" dirty="0"/>
              <a:t>Damage: Devastating damage will occur</a:t>
            </a:r>
          </a:p>
          <a:p>
            <a:r>
              <a:rPr lang="en-US" sz="1400" b="1" dirty="0"/>
              <a:t>Wind Effects: </a:t>
            </a:r>
            <a:r>
              <a:rPr lang="en-US" sz="1400" dirty="0"/>
              <a:t>Nearly all mobile structures destroyed. Severe damage to most homes and buildings, including structural collapse. Airborne debris will injure or kill. Severe damage to most low-rise buildings with partial roof and wall failure. Foliage blown off trees and large trees blown down</a:t>
            </a:r>
            <a:r>
              <a:rPr lang="en-US" sz="1400" i="1" dirty="0"/>
              <a:t>. For example, large portions of the affected area could experience total power and water loss for more than a week. </a:t>
            </a:r>
          </a:p>
        </p:txBody>
      </p:sp>
      <p:sp>
        <p:nvSpPr>
          <p:cNvPr id="45" name="TextBox 44">
            <a:extLst>
              <a:ext uri="{FF2B5EF4-FFF2-40B4-BE49-F238E27FC236}">
                <a16:creationId xmlns:a16="http://schemas.microsoft.com/office/drawing/2014/main" id="{B548782A-76E9-86F6-9ECB-336D10150893}"/>
              </a:ext>
            </a:extLst>
          </p:cNvPr>
          <p:cNvSpPr txBox="1"/>
          <p:nvPr/>
        </p:nvSpPr>
        <p:spPr>
          <a:xfrm>
            <a:off x="307580" y="4727826"/>
            <a:ext cx="7835261" cy="1877437"/>
          </a:xfrm>
          <a:prstGeom prst="rect">
            <a:avLst/>
          </a:prstGeom>
          <a:solidFill>
            <a:srgbClr val="FF0000"/>
          </a:solidFill>
          <a:ln>
            <a:solidFill>
              <a:schemeClr val="bg1"/>
            </a:solidFill>
          </a:ln>
        </p:spPr>
        <p:txBody>
          <a:bodyPr wrap="square" rtlCol="0">
            <a:spAutoFit/>
          </a:bodyPr>
          <a:lstStyle/>
          <a:p>
            <a:r>
              <a:rPr lang="en-US" b="1" dirty="0"/>
              <a:t>CATEGORY 5</a:t>
            </a:r>
          </a:p>
          <a:p>
            <a:r>
              <a:rPr lang="en-US" sz="1400" b="1" dirty="0"/>
              <a:t>Winds: 156+ mph</a:t>
            </a:r>
          </a:p>
          <a:p>
            <a:r>
              <a:rPr lang="en-US" sz="1400" b="1" dirty="0"/>
              <a:t>Damage: Extreme catastrophic damage will occur</a:t>
            </a:r>
          </a:p>
          <a:p>
            <a:r>
              <a:rPr lang="en-US" sz="1400" b="1" dirty="0"/>
              <a:t>Wind Effects: </a:t>
            </a:r>
            <a:r>
              <a:rPr lang="en-US" sz="1400" dirty="0"/>
              <a:t>Complete roof failure on many residential and commercial buildings. Some complete building failures with small utility buildings blown away. All shrubs, trees and signs blown down. Complete destruction of mobile structures. Severe and extensive window and door damage. Major damage to lower floors of all structures. </a:t>
            </a:r>
            <a:r>
              <a:rPr lang="en-US" sz="1400" i="1" dirty="0"/>
              <a:t>For example, large portions of the affected area will experience total power and water loss for weeks and possibly months.</a:t>
            </a:r>
          </a:p>
        </p:txBody>
      </p:sp>
      <p:sp>
        <p:nvSpPr>
          <p:cNvPr id="3" name="TextBox 2">
            <a:extLst>
              <a:ext uri="{FF2B5EF4-FFF2-40B4-BE49-F238E27FC236}">
                <a16:creationId xmlns:a16="http://schemas.microsoft.com/office/drawing/2014/main" id="{AEEAEDC3-F837-9035-0AB4-D4EB8E04CFD4}"/>
              </a:ext>
            </a:extLst>
          </p:cNvPr>
          <p:cNvSpPr txBox="1"/>
          <p:nvPr/>
        </p:nvSpPr>
        <p:spPr>
          <a:xfrm>
            <a:off x="8130334" y="4738121"/>
            <a:ext cx="1617950" cy="1867142"/>
          </a:xfrm>
          <a:prstGeom prst="rect">
            <a:avLst/>
          </a:prstGeom>
          <a:solidFill>
            <a:srgbClr val="FF0000"/>
          </a:solidFill>
          <a:ln>
            <a:solidFill>
              <a:schemeClr val="bg1"/>
            </a:solidFill>
          </a:ln>
        </p:spPr>
        <p:txBody>
          <a:bodyPr wrap="square" rtlCol="0">
            <a:spAutoFit/>
          </a:bodyPr>
          <a:lstStyle/>
          <a:p>
            <a:endParaRPr lang="en-VI" dirty="0"/>
          </a:p>
        </p:txBody>
      </p:sp>
      <p:pic>
        <p:nvPicPr>
          <p:cNvPr id="48" name="Picture 47">
            <a:extLst>
              <a:ext uri="{FF2B5EF4-FFF2-40B4-BE49-F238E27FC236}">
                <a16:creationId xmlns:a16="http://schemas.microsoft.com/office/drawing/2014/main" id="{41B4A8BA-5808-F8A8-911C-92115FCD0343}"/>
              </a:ext>
            </a:extLst>
          </p:cNvPr>
          <p:cNvPicPr>
            <a:picLocks noChangeAspect="1"/>
          </p:cNvPicPr>
          <p:nvPr/>
        </p:nvPicPr>
        <p:blipFill>
          <a:blip r:embed="rId4"/>
          <a:stretch>
            <a:fillRect/>
          </a:stretch>
        </p:blipFill>
        <p:spPr>
          <a:xfrm>
            <a:off x="8213234" y="5147728"/>
            <a:ext cx="1459898" cy="1240941"/>
          </a:xfrm>
          <a:prstGeom prst="rect">
            <a:avLst/>
          </a:prstGeom>
        </p:spPr>
      </p:pic>
      <p:sp>
        <p:nvSpPr>
          <p:cNvPr id="5" name="TextBox 4">
            <a:extLst>
              <a:ext uri="{FF2B5EF4-FFF2-40B4-BE49-F238E27FC236}">
                <a16:creationId xmlns:a16="http://schemas.microsoft.com/office/drawing/2014/main" id="{52F7BE4E-0258-B5B1-8298-CBC5D9F4E6EE}"/>
              </a:ext>
            </a:extLst>
          </p:cNvPr>
          <p:cNvSpPr txBox="1"/>
          <p:nvPr/>
        </p:nvSpPr>
        <p:spPr>
          <a:xfrm>
            <a:off x="8130334" y="2857026"/>
            <a:ext cx="1617950" cy="1867142"/>
          </a:xfrm>
          <a:prstGeom prst="rect">
            <a:avLst/>
          </a:prstGeom>
          <a:solidFill>
            <a:srgbClr val="F08F88"/>
          </a:solidFill>
          <a:ln>
            <a:solidFill>
              <a:schemeClr val="bg1"/>
            </a:solidFill>
          </a:ln>
        </p:spPr>
        <p:txBody>
          <a:bodyPr wrap="square" rtlCol="0">
            <a:spAutoFit/>
          </a:bodyPr>
          <a:lstStyle/>
          <a:p>
            <a:endParaRPr lang="en-VI" dirty="0"/>
          </a:p>
        </p:txBody>
      </p:sp>
      <p:sp>
        <p:nvSpPr>
          <p:cNvPr id="6" name="TextBox 5">
            <a:extLst>
              <a:ext uri="{FF2B5EF4-FFF2-40B4-BE49-F238E27FC236}">
                <a16:creationId xmlns:a16="http://schemas.microsoft.com/office/drawing/2014/main" id="{EDDD5298-03E2-B414-AECC-D5E9F574A5A5}"/>
              </a:ext>
            </a:extLst>
          </p:cNvPr>
          <p:cNvSpPr txBox="1"/>
          <p:nvPr/>
        </p:nvSpPr>
        <p:spPr>
          <a:xfrm>
            <a:off x="8142841" y="1191375"/>
            <a:ext cx="1617950" cy="1669309"/>
          </a:xfrm>
          <a:prstGeom prst="rect">
            <a:avLst/>
          </a:prstGeom>
          <a:solidFill>
            <a:schemeClr val="accent2"/>
          </a:solidFill>
          <a:ln>
            <a:solidFill>
              <a:schemeClr val="bg1"/>
            </a:solidFill>
          </a:ln>
        </p:spPr>
        <p:txBody>
          <a:bodyPr wrap="square" rtlCol="0">
            <a:spAutoFit/>
          </a:bodyPr>
          <a:lstStyle/>
          <a:p>
            <a:endParaRPr lang="en-VI" dirty="0"/>
          </a:p>
        </p:txBody>
      </p:sp>
      <p:pic>
        <p:nvPicPr>
          <p:cNvPr id="29" name="Picture 28">
            <a:extLst>
              <a:ext uri="{FF2B5EF4-FFF2-40B4-BE49-F238E27FC236}">
                <a16:creationId xmlns:a16="http://schemas.microsoft.com/office/drawing/2014/main" id="{EF3434D2-8B6D-F024-1B79-A0D779D52533}"/>
              </a:ext>
            </a:extLst>
          </p:cNvPr>
          <p:cNvPicPr>
            <a:picLocks noChangeAspect="1"/>
          </p:cNvPicPr>
          <p:nvPr/>
        </p:nvPicPr>
        <p:blipFill>
          <a:blip r:embed="rId5"/>
          <a:stretch>
            <a:fillRect/>
          </a:stretch>
        </p:blipFill>
        <p:spPr>
          <a:xfrm>
            <a:off x="8180327" y="3207129"/>
            <a:ext cx="1542978" cy="1314397"/>
          </a:xfrm>
          <a:prstGeom prst="rect">
            <a:avLst/>
          </a:prstGeom>
        </p:spPr>
      </p:pic>
      <p:pic>
        <p:nvPicPr>
          <p:cNvPr id="27" name="Picture 26">
            <a:extLst>
              <a:ext uri="{FF2B5EF4-FFF2-40B4-BE49-F238E27FC236}">
                <a16:creationId xmlns:a16="http://schemas.microsoft.com/office/drawing/2014/main" id="{6A3A9717-43C2-EFCA-339B-B117BA528B8B}"/>
              </a:ext>
            </a:extLst>
          </p:cNvPr>
          <p:cNvPicPr>
            <a:picLocks noChangeAspect="1"/>
          </p:cNvPicPr>
          <p:nvPr/>
        </p:nvPicPr>
        <p:blipFill>
          <a:blip r:embed="rId6"/>
          <a:stretch>
            <a:fillRect/>
          </a:stretch>
        </p:blipFill>
        <p:spPr>
          <a:xfrm>
            <a:off x="8213234" y="1577959"/>
            <a:ext cx="1500388" cy="1086055"/>
          </a:xfrm>
          <a:prstGeom prst="rect">
            <a:avLst/>
          </a:prstGeom>
        </p:spPr>
      </p:pic>
    </p:spTree>
    <p:extLst>
      <p:ext uri="{BB962C8B-B14F-4D97-AF65-F5344CB8AC3E}">
        <p14:creationId xmlns:p14="http://schemas.microsoft.com/office/powerpoint/2010/main" val="20681011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37BF4-EE69-B8D2-8B7E-538068CB1764}"/>
              </a:ext>
            </a:extLst>
          </p:cNvPr>
          <p:cNvSpPr>
            <a:spLocks noGrp="1"/>
          </p:cNvSpPr>
          <p:nvPr>
            <p:ph type="ctrTitle"/>
          </p:nvPr>
        </p:nvSpPr>
        <p:spPr/>
        <p:txBody>
          <a:bodyPr/>
          <a:lstStyle/>
          <a:p>
            <a:endParaRPr lang="en-VI" dirty="0"/>
          </a:p>
        </p:txBody>
      </p:sp>
      <p:sp>
        <p:nvSpPr>
          <p:cNvPr id="3" name="Subtitle 2">
            <a:extLst>
              <a:ext uri="{FF2B5EF4-FFF2-40B4-BE49-F238E27FC236}">
                <a16:creationId xmlns:a16="http://schemas.microsoft.com/office/drawing/2014/main" id="{9F307CFC-7780-DE17-1A63-C20DB3712158}"/>
              </a:ext>
            </a:extLst>
          </p:cNvPr>
          <p:cNvSpPr>
            <a:spLocks noGrp="1"/>
          </p:cNvSpPr>
          <p:nvPr>
            <p:ph type="subTitle" idx="1"/>
          </p:nvPr>
        </p:nvSpPr>
        <p:spPr/>
        <p:txBody>
          <a:bodyPr/>
          <a:lstStyle/>
          <a:p>
            <a:endParaRPr lang="en-VI"/>
          </a:p>
        </p:txBody>
      </p:sp>
      <p:sp>
        <p:nvSpPr>
          <p:cNvPr id="10" name="TextBox 9">
            <a:extLst>
              <a:ext uri="{FF2B5EF4-FFF2-40B4-BE49-F238E27FC236}">
                <a16:creationId xmlns:a16="http://schemas.microsoft.com/office/drawing/2014/main" id="{3A46594E-944B-F667-81EE-432764F2EA45}"/>
              </a:ext>
            </a:extLst>
          </p:cNvPr>
          <p:cNvSpPr txBox="1"/>
          <p:nvPr/>
        </p:nvSpPr>
        <p:spPr>
          <a:xfrm>
            <a:off x="887329" y="-80700"/>
            <a:ext cx="8420100" cy="646331"/>
          </a:xfrm>
          <a:prstGeom prst="rect">
            <a:avLst/>
          </a:prstGeom>
          <a:noFill/>
        </p:spPr>
        <p:txBody>
          <a:bodyPr wrap="square">
            <a:spAutoFit/>
          </a:bodyPr>
          <a:lstStyle/>
          <a:p>
            <a:pPr algn="ctr"/>
            <a:r>
              <a:rPr lang="en-US" sz="3600" b="1" dirty="0">
                <a:solidFill>
                  <a:schemeClr val="bg1"/>
                </a:solidFill>
                <a:effectLst>
                  <a:outerShdw blurRad="38100" dist="38100" dir="2700000" algn="tl">
                    <a:srgbClr val="000000">
                      <a:alpha val="43137"/>
                    </a:srgbClr>
                  </a:outerShdw>
                </a:effectLst>
              </a:rPr>
              <a:t>Steps of Emergency Management </a:t>
            </a:r>
          </a:p>
        </p:txBody>
      </p:sp>
      <p:pic>
        <p:nvPicPr>
          <p:cNvPr id="12" name="Picture 11" descr="A picture containing snow, outdoor, nature, wave&#10;&#10;Description automatically generated">
            <a:extLst>
              <a:ext uri="{FF2B5EF4-FFF2-40B4-BE49-F238E27FC236}">
                <a16:creationId xmlns:a16="http://schemas.microsoft.com/office/drawing/2014/main" id="{9E6C5E42-73DA-B68A-BA0C-70DBC7B94E7E}"/>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0" y="693807"/>
            <a:ext cx="9906000" cy="5632311"/>
          </a:xfrm>
          <a:prstGeom prst="rect">
            <a:avLst/>
          </a:prstGeom>
          <a:ln w="38100">
            <a:solidFill>
              <a:schemeClr val="bg1"/>
            </a:solidFill>
          </a:ln>
        </p:spPr>
      </p:pic>
      <p:sp>
        <p:nvSpPr>
          <p:cNvPr id="17" name="TextBox 16">
            <a:extLst>
              <a:ext uri="{FF2B5EF4-FFF2-40B4-BE49-F238E27FC236}">
                <a16:creationId xmlns:a16="http://schemas.microsoft.com/office/drawing/2014/main" id="{3E552853-871C-5A34-EDD3-26B2CE32FB32}"/>
              </a:ext>
            </a:extLst>
          </p:cNvPr>
          <p:cNvSpPr txBox="1"/>
          <p:nvPr/>
        </p:nvSpPr>
        <p:spPr>
          <a:xfrm>
            <a:off x="164219" y="698392"/>
            <a:ext cx="6442589" cy="3493264"/>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l"/>
            <a:r>
              <a:rPr lang="en-US" sz="1300" b="1" i="0" dirty="0">
                <a:solidFill>
                  <a:schemeClr val="tx1"/>
                </a:solidFill>
                <a:effectLst/>
                <a:latin typeface="Merriweather" panose="00000500000000000000" pitchFamily="2" charset="0"/>
              </a:rPr>
              <a:t>Prevention</a:t>
            </a:r>
          </a:p>
          <a:p>
            <a:pPr algn="l"/>
            <a:r>
              <a:rPr lang="en-US" sz="1300" b="0" i="0" dirty="0">
                <a:solidFill>
                  <a:schemeClr val="tx1"/>
                </a:solidFill>
                <a:effectLst/>
                <a:latin typeface="Open Sans" panose="020B0606030504020204" pitchFamily="34" charset="0"/>
              </a:rPr>
              <a:t>Actions taken to avoid an incident. Stopping an incident from occurring. Deterrence operations and surveillance.</a:t>
            </a:r>
          </a:p>
          <a:p>
            <a:pPr algn="l"/>
            <a:endParaRPr lang="en-US" sz="1300" b="0" i="0" dirty="0">
              <a:solidFill>
                <a:schemeClr val="tx1"/>
              </a:solidFill>
              <a:effectLst/>
              <a:latin typeface="Open Sans" panose="020B0606030504020204" pitchFamily="34" charset="0"/>
            </a:endParaRPr>
          </a:p>
          <a:p>
            <a:pPr algn="l"/>
            <a:r>
              <a:rPr lang="en-US" sz="1300" b="1" i="0" dirty="0">
                <a:solidFill>
                  <a:schemeClr val="tx1"/>
                </a:solidFill>
                <a:effectLst/>
                <a:latin typeface="Merriweather" panose="00000500000000000000" pitchFamily="2" charset="0"/>
              </a:rPr>
              <a:t>Mitigation</a:t>
            </a:r>
          </a:p>
          <a:p>
            <a:pPr algn="l"/>
            <a:r>
              <a:rPr lang="en-US" sz="1300" b="0" i="0" dirty="0">
                <a:solidFill>
                  <a:schemeClr val="tx1"/>
                </a:solidFill>
                <a:effectLst/>
                <a:latin typeface="Open Sans" panose="020B0606030504020204" pitchFamily="34" charset="0"/>
              </a:rPr>
              <a:t>Refers to measures that prevent an emergency, reduce the chance of an emergency happening, or reduce the damaging effects of unavoidable emergencies. Typical mitigation measures include establishing building codes and zoning requirements, installing shutters, and constructing barriers such as levees.</a:t>
            </a:r>
          </a:p>
          <a:p>
            <a:pPr algn="l"/>
            <a:endParaRPr lang="en-US" sz="1300" b="0" i="0" dirty="0">
              <a:solidFill>
                <a:schemeClr val="tx1"/>
              </a:solidFill>
              <a:effectLst/>
              <a:latin typeface="Open Sans" panose="020B0606030504020204" pitchFamily="34" charset="0"/>
            </a:endParaRPr>
          </a:p>
          <a:p>
            <a:pPr algn="l"/>
            <a:r>
              <a:rPr lang="en-US" sz="1300" b="1" i="0" dirty="0">
                <a:solidFill>
                  <a:schemeClr val="tx1"/>
                </a:solidFill>
                <a:effectLst/>
                <a:latin typeface="Merriweather" panose="00000500000000000000" pitchFamily="2" charset="0"/>
              </a:rPr>
              <a:t>Preparedness</a:t>
            </a:r>
          </a:p>
          <a:p>
            <a:pPr algn="l"/>
            <a:r>
              <a:rPr lang="en-US" sz="1300" b="0" i="0" dirty="0">
                <a:solidFill>
                  <a:schemeClr val="tx1"/>
                </a:solidFill>
                <a:effectLst/>
                <a:latin typeface="Open Sans" panose="020B0606030504020204" pitchFamily="34" charset="0"/>
              </a:rPr>
              <a:t>Activities increase a community's ability to respond when a disaster occurs. Typical preparedness measures include developing mutual aid agreements and memorandums of understanding, training for response personnel conducting disaster exercises to reinforce training and test capabilities and presenting all-hazards education campaigns.</a:t>
            </a:r>
          </a:p>
        </p:txBody>
      </p:sp>
      <p:sp>
        <p:nvSpPr>
          <p:cNvPr id="18" name="TextBox 17">
            <a:extLst>
              <a:ext uri="{FF2B5EF4-FFF2-40B4-BE49-F238E27FC236}">
                <a16:creationId xmlns:a16="http://schemas.microsoft.com/office/drawing/2014/main" id="{EB62F082-669B-D9C8-BBA0-C146EDE13D98}"/>
              </a:ext>
            </a:extLst>
          </p:cNvPr>
          <p:cNvSpPr txBox="1"/>
          <p:nvPr/>
        </p:nvSpPr>
        <p:spPr>
          <a:xfrm>
            <a:off x="164219" y="4186744"/>
            <a:ext cx="9527510" cy="2092881"/>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l"/>
            <a:r>
              <a:rPr lang="en-US" sz="1300" b="1" i="0" dirty="0">
                <a:solidFill>
                  <a:schemeClr val="tx1"/>
                </a:solidFill>
                <a:effectLst/>
                <a:latin typeface="Merriweather" panose="00000500000000000000" pitchFamily="2" charset="0"/>
              </a:rPr>
              <a:t>Response</a:t>
            </a:r>
          </a:p>
          <a:p>
            <a:pPr algn="l"/>
            <a:r>
              <a:rPr lang="en-US" sz="1300" b="0" i="0" dirty="0">
                <a:solidFill>
                  <a:schemeClr val="tx1"/>
                </a:solidFill>
                <a:effectLst/>
                <a:latin typeface="Open Sans" panose="020B0606030504020204" pitchFamily="34" charset="0"/>
              </a:rPr>
              <a:t>Actions carried out immediately before, during, and immediately after a hazard impact, which are aimed at saving lives, reducing economic losses, and alleviating suffering. Response actions may include activating the emergency operations center, evacuating threatened populations, opening shelters and providing mass care, emergency rescue and medical care, fire fighting, and urban search and rescue.</a:t>
            </a:r>
          </a:p>
          <a:p>
            <a:pPr algn="l"/>
            <a:endParaRPr lang="en-US" sz="1300" b="0" i="0" dirty="0">
              <a:solidFill>
                <a:schemeClr val="tx1"/>
              </a:solidFill>
              <a:effectLst/>
              <a:latin typeface="Open Sans" panose="020B0606030504020204" pitchFamily="34" charset="0"/>
            </a:endParaRPr>
          </a:p>
          <a:p>
            <a:pPr algn="l"/>
            <a:r>
              <a:rPr lang="en-US" sz="1300" b="1" i="0" dirty="0">
                <a:solidFill>
                  <a:schemeClr val="tx1"/>
                </a:solidFill>
                <a:effectLst/>
                <a:latin typeface="Merriweather" panose="00000500000000000000" pitchFamily="2" charset="0"/>
              </a:rPr>
              <a:t>Recovery </a:t>
            </a:r>
          </a:p>
          <a:p>
            <a:pPr algn="l"/>
            <a:r>
              <a:rPr lang="en-US" sz="1300" b="0" i="0" dirty="0">
                <a:solidFill>
                  <a:schemeClr val="tx1"/>
                </a:solidFill>
                <a:effectLst/>
                <a:latin typeface="Open Sans" panose="020B0606030504020204" pitchFamily="34" charset="0"/>
              </a:rPr>
              <a:t>Actions taken to return a community to normal or near-normal conditions, including the restoration of basic services and the repair of physical, social and economic damages.  Typical recovery actions include debris cleanup, financial assistance to individuals and governments, rebuilding of roads, key facilities, and sustained mass care for displaced individuals. </a:t>
            </a:r>
          </a:p>
        </p:txBody>
      </p:sp>
      <p:pic>
        <p:nvPicPr>
          <p:cNvPr id="15" name="Picture 14">
            <a:extLst>
              <a:ext uri="{FF2B5EF4-FFF2-40B4-BE49-F238E27FC236}">
                <a16:creationId xmlns:a16="http://schemas.microsoft.com/office/drawing/2014/main" id="{DB4B8E2A-AE87-1345-E0CE-B8946BBE7A8D}"/>
              </a:ext>
            </a:extLst>
          </p:cNvPr>
          <p:cNvPicPr>
            <a:picLocks noChangeAspect="1"/>
          </p:cNvPicPr>
          <p:nvPr/>
        </p:nvPicPr>
        <p:blipFill>
          <a:blip r:embed="rId4"/>
          <a:stretch>
            <a:fillRect/>
          </a:stretch>
        </p:blipFill>
        <p:spPr>
          <a:xfrm>
            <a:off x="6468311" y="819352"/>
            <a:ext cx="3330553" cy="3464379"/>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34421885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37BF4-EE69-B8D2-8B7E-538068CB1764}"/>
              </a:ext>
            </a:extLst>
          </p:cNvPr>
          <p:cNvSpPr>
            <a:spLocks noGrp="1"/>
          </p:cNvSpPr>
          <p:nvPr>
            <p:ph type="ctrTitle"/>
          </p:nvPr>
        </p:nvSpPr>
        <p:spPr/>
        <p:txBody>
          <a:bodyPr/>
          <a:lstStyle/>
          <a:p>
            <a:endParaRPr lang="en-VI" dirty="0"/>
          </a:p>
        </p:txBody>
      </p:sp>
      <p:sp>
        <p:nvSpPr>
          <p:cNvPr id="3" name="Subtitle 2">
            <a:extLst>
              <a:ext uri="{FF2B5EF4-FFF2-40B4-BE49-F238E27FC236}">
                <a16:creationId xmlns:a16="http://schemas.microsoft.com/office/drawing/2014/main" id="{9F307CFC-7780-DE17-1A63-C20DB3712158}"/>
              </a:ext>
            </a:extLst>
          </p:cNvPr>
          <p:cNvSpPr>
            <a:spLocks noGrp="1"/>
          </p:cNvSpPr>
          <p:nvPr>
            <p:ph type="subTitle" idx="1"/>
          </p:nvPr>
        </p:nvSpPr>
        <p:spPr/>
        <p:txBody>
          <a:bodyPr/>
          <a:lstStyle/>
          <a:p>
            <a:endParaRPr lang="en-VI"/>
          </a:p>
        </p:txBody>
      </p:sp>
      <p:pic>
        <p:nvPicPr>
          <p:cNvPr id="6" name="Picture 5" descr="A yellow sign with black text&#10;&#10;Description automatically generated with medium confidence">
            <a:extLst>
              <a:ext uri="{FF2B5EF4-FFF2-40B4-BE49-F238E27FC236}">
                <a16:creationId xmlns:a16="http://schemas.microsoft.com/office/drawing/2014/main" id="{9D518005-EFC6-3584-EFA3-BFB0EDC7BF7D}"/>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1029" y="565631"/>
            <a:ext cx="9906000" cy="6053667"/>
          </a:xfrm>
          <a:prstGeom prst="rect">
            <a:avLst/>
          </a:prstGeom>
          <a:ln w="38100">
            <a:solidFill>
              <a:schemeClr val="bg1"/>
            </a:solidFill>
          </a:ln>
        </p:spPr>
      </p:pic>
      <p:pic>
        <p:nvPicPr>
          <p:cNvPr id="7" name="Picture 6" descr="Logo&#10;&#10;Description automatically generated">
            <a:extLst>
              <a:ext uri="{FF2B5EF4-FFF2-40B4-BE49-F238E27FC236}">
                <a16:creationId xmlns:a16="http://schemas.microsoft.com/office/drawing/2014/main" id="{CBEB4965-1B11-716E-4270-81509AC8F1FC}"/>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rot="1246234">
            <a:off x="6006378" y="962304"/>
            <a:ext cx="1499255" cy="1427707"/>
          </a:xfrm>
          <a:prstGeom prst="rect">
            <a:avLst/>
          </a:prstGeom>
        </p:spPr>
      </p:pic>
      <p:pic>
        <p:nvPicPr>
          <p:cNvPr id="9" name="Picture 8" descr="Logo&#10;&#10;Description automatically generated">
            <a:extLst>
              <a:ext uri="{FF2B5EF4-FFF2-40B4-BE49-F238E27FC236}">
                <a16:creationId xmlns:a16="http://schemas.microsoft.com/office/drawing/2014/main" id="{D0102FED-394E-41C9-7F1A-F7EBA0F566D5}"/>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rot="1246234">
            <a:off x="6206287" y="4270095"/>
            <a:ext cx="1499255" cy="1427707"/>
          </a:xfrm>
          <a:prstGeom prst="rect">
            <a:avLst/>
          </a:prstGeom>
        </p:spPr>
      </p:pic>
      <p:sp>
        <p:nvSpPr>
          <p:cNvPr id="4" name="TextBox 3">
            <a:extLst>
              <a:ext uri="{FF2B5EF4-FFF2-40B4-BE49-F238E27FC236}">
                <a16:creationId xmlns:a16="http://schemas.microsoft.com/office/drawing/2014/main" id="{A8977E4B-A54E-26DB-F4FF-3A10CE4C31D8}"/>
              </a:ext>
            </a:extLst>
          </p:cNvPr>
          <p:cNvSpPr txBox="1"/>
          <p:nvPr/>
        </p:nvSpPr>
        <p:spPr>
          <a:xfrm>
            <a:off x="144379" y="782199"/>
            <a:ext cx="4593947" cy="4893647"/>
          </a:xfrm>
          <a:prstGeom prst="rect">
            <a:avLst/>
          </a:prstGeom>
          <a:solidFill>
            <a:schemeClr val="bg1">
              <a:alpha val="52000"/>
            </a:schemeClr>
          </a:solidFill>
          <a:ln>
            <a:solidFill>
              <a:schemeClr val="bg1"/>
            </a:solidFill>
          </a:ln>
        </p:spPr>
        <p:txBody>
          <a:bodyPr wrap="square" rtlCol="0">
            <a:spAutoFit/>
          </a:bodyPr>
          <a:lstStyle/>
          <a:p>
            <a:pPr algn="ctr"/>
            <a:r>
              <a:rPr lang="en-US" sz="2400" dirty="0"/>
              <a:t>Without preparation and an adequate disaster recovery plan, consequences have been proven to be catastrophic. Don’t be caught unprepared. See VIDOSH’s Hurricane Preparedness webpage to get your workplace up and running as quickly as possible. Being prepared for a hurricane and knowing exactly how to respond, helps workplaces become resilient and recover faster than figuring it out on the fly. </a:t>
            </a:r>
            <a:endParaRPr lang="en-VI" sz="2400" dirty="0"/>
          </a:p>
        </p:txBody>
      </p:sp>
      <p:sp>
        <p:nvSpPr>
          <p:cNvPr id="10" name="TextBox 9">
            <a:extLst>
              <a:ext uri="{FF2B5EF4-FFF2-40B4-BE49-F238E27FC236}">
                <a16:creationId xmlns:a16="http://schemas.microsoft.com/office/drawing/2014/main" id="{3A46594E-944B-F667-81EE-432764F2EA45}"/>
              </a:ext>
            </a:extLst>
          </p:cNvPr>
          <p:cNvSpPr txBox="1"/>
          <p:nvPr/>
        </p:nvSpPr>
        <p:spPr>
          <a:xfrm>
            <a:off x="887329" y="-61331"/>
            <a:ext cx="8420100" cy="646331"/>
          </a:xfrm>
          <a:prstGeom prst="rect">
            <a:avLst/>
          </a:prstGeom>
          <a:noFill/>
        </p:spPr>
        <p:txBody>
          <a:bodyPr wrap="square">
            <a:spAutoFit/>
          </a:bodyPr>
          <a:lstStyle/>
          <a:p>
            <a:pPr algn="just"/>
            <a:r>
              <a:rPr lang="en-US" sz="3600" b="1" dirty="0">
                <a:solidFill>
                  <a:schemeClr val="bg1"/>
                </a:solidFill>
                <a:effectLst>
                  <a:outerShdw blurRad="38100" dist="38100" dir="2700000" algn="tl">
                    <a:srgbClr val="000000">
                      <a:alpha val="43137"/>
                    </a:srgbClr>
                  </a:outerShdw>
                </a:effectLst>
              </a:rPr>
              <a:t>Is Your Workplace Ready For A Hurricane?</a:t>
            </a:r>
          </a:p>
        </p:txBody>
      </p:sp>
    </p:spTree>
    <p:extLst>
      <p:ext uri="{BB962C8B-B14F-4D97-AF65-F5344CB8AC3E}">
        <p14:creationId xmlns:p14="http://schemas.microsoft.com/office/powerpoint/2010/main" val="36444315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A79C04A-520B-7A4D-A6F1-EF1F6BD24236}"/>
              </a:ext>
            </a:extLst>
          </p:cNvPr>
          <p:cNvSpPr>
            <a:spLocks noGrp="1"/>
          </p:cNvSpPr>
          <p:nvPr>
            <p:ph type="ctrTitle"/>
          </p:nvPr>
        </p:nvSpPr>
        <p:spPr>
          <a:xfrm>
            <a:off x="627764" y="655989"/>
            <a:ext cx="8420100" cy="1578306"/>
          </a:xfrm>
        </p:spPr>
        <p:txBody>
          <a:bodyPr>
            <a:normAutofit fontScale="90000"/>
          </a:bodyPr>
          <a:lstStyle/>
          <a:p>
            <a:br>
              <a:rPr lang="en-US" dirty="0">
                <a:solidFill>
                  <a:schemeClr val="bg1"/>
                </a:solidFill>
                <a:latin typeface="+mn-lt"/>
              </a:rPr>
            </a:br>
            <a:r>
              <a:rPr lang="en-US" dirty="0">
                <a:solidFill>
                  <a:schemeClr val="bg1"/>
                </a:solidFill>
                <a:latin typeface="+mn-lt"/>
              </a:rPr>
              <a:t>HURRICANE </a:t>
            </a:r>
            <a:br>
              <a:rPr lang="en-US" dirty="0">
                <a:solidFill>
                  <a:schemeClr val="bg1"/>
                </a:solidFill>
                <a:latin typeface="+mn-lt"/>
              </a:rPr>
            </a:br>
            <a:r>
              <a:rPr lang="en-US" dirty="0">
                <a:solidFill>
                  <a:schemeClr val="bg1"/>
                </a:solidFill>
                <a:latin typeface="+mn-lt"/>
              </a:rPr>
              <a:t>PREPARATION TOOLS</a:t>
            </a:r>
            <a:endParaRPr lang="en-VI" dirty="0">
              <a:solidFill>
                <a:schemeClr val="bg1"/>
              </a:solidFill>
              <a:latin typeface="+mn-lt"/>
            </a:endParaRPr>
          </a:p>
        </p:txBody>
      </p:sp>
      <p:pic>
        <p:nvPicPr>
          <p:cNvPr id="17" name="Picture 16" descr="Diagram&#10;&#10;Description automatically generated with medium confidence">
            <a:extLst>
              <a:ext uri="{FF2B5EF4-FFF2-40B4-BE49-F238E27FC236}">
                <a16:creationId xmlns:a16="http://schemas.microsoft.com/office/drawing/2014/main" id="{7032C688-045A-F6B2-DA1E-950A6D04839B}"/>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38470" y="3970632"/>
            <a:ext cx="9229060" cy="2635139"/>
          </a:xfrm>
          <a:prstGeom prst="rect">
            <a:avLst/>
          </a:prstGeom>
          <a:ln>
            <a:solidFill>
              <a:schemeClr val="bg1"/>
            </a:solidFill>
          </a:ln>
        </p:spPr>
      </p:pic>
      <p:pic>
        <p:nvPicPr>
          <p:cNvPr id="9" name="Picture 8" descr="Text&#10;&#10;Description automatically generated with low confidence">
            <a:extLst>
              <a:ext uri="{FF2B5EF4-FFF2-40B4-BE49-F238E27FC236}">
                <a16:creationId xmlns:a16="http://schemas.microsoft.com/office/drawing/2014/main" id="{1603A9C8-D18D-CA6E-EFAC-8AE7F19803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03204" y="2402959"/>
            <a:ext cx="3193020" cy="1333754"/>
          </a:xfrm>
          <a:prstGeom prst="rect">
            <a:avLst/>
          </a:prstGeom>
          <a:ln>
            <a:noFill/>
          </a:ln>
          <a:effectLst>
            <a:glow rad="139700">
              <a:schemeClr val="accent1">
                <a:satMod val="175000"/>
                <a:alpha val="40000"/>
              </a:schemeClr>
            </a:glow>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extLst>
      <p:ext uri="{BB962C8B-B14F-4D97-AF65-F5344CB8AC3E}">
        <p14:creationId xmlns:p14="http://schemas.microsoft.com/office/powerpoint/2010/main" val="205605456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46D3CF30C223E42B0536515F93E956E" ma:contentTypeVersion="12" ma:contentTypeDescription="Create a new document." ma:contentTypeScope="" ma:versionID="642fc57f9aeecb3a3adebab3259ddb64">
  <xsd:schema xmlns:xsd="http://www.w3.org/2001/XMLSchema" xmlns:xs="http://www.w3.org/2001/XMLSchema" xmlns:p="http://schemas.microsoft.com/office/2006/metadata/properties" xmlns:ns3="c0fd5ce4-61c3-48d3-a38f-be840c1cb342" xmlns:ns4="6c1c4637-0557-4297-8837-2477efdfb4e7" targetNamespace="http://schemas.microsoft.com/office/2006/metadata/properties" ma:root="true" ma:fieldsID="6ee7676959dd990148224bb2a5f3e88f" ns3:_="" ns4:_="">
    <xsd:import namespace="c0fd5ce4-61c3-48d3-a38f-be840c1cb342"/>
    <xsd:import namespace="6c1c4637-0557-4297-8837-2477efdfb4e7"/>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MediaServiceDateTaken"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fd5ce4-61c3-48d3-a38f-be840c1cb34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c1c4637-0557-4297-8837-2477efdfb4e7"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225A270-7178-4AD7-AB7C-473B60DD9A9F}">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E797B7A5-DCC9-4F03-AB94-1CFB53DF2C94}">
  <ds:schemaRefs>
    <ds:schemaRef ds:uri="http://schemas.microsoft.com/sharepoint/v3/contenttype/forms"/>
  </ds:schemaRefs>
</ds:datastoreItem>
</file>

<file path=customXml/itemProps3.xml><?xml version="1.0" encoding="utf-8"?>
<ds:datastoreItem xmlns:ds="http://schemas.openxmlformats.org/officeDocument/2006/customXml" ds:itemID="{11EA31C1-5E53-4892-BC74-E84B19403DF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0fd5ce4-61c3-48d3-a38f-be840c1cb342"/>
    <ds:schemaRef ds:uri="6c1c4637-0557-4297-8837-2477efdfb4e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3119</TotalTime>
  <Words>1126</Words>
  <Application>Microsoft Office PowerPoint</Application>
  <PresentationFormat>A4 Paper (210x297 mm)</PresentationFormat>
  <Paragraphs>103</Paragraphs>
  <Slides>11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Arial</vt:lpstr>
      <vt:lpstr>Calibri</vt:lpstr>
      <vt:lpstr>Calibri Light</vt:lpstr>
      <vt:lpstr>Congenial Black</vt:lpstr>
      <vt:lpstr>Merriweather</vt:lpstr>
      <vt:lpstr>Open Sans</vt:lpstr>
      <vt:lpstr>Wingdings</vt:lpstr>
      <vt:lpstr>Office Theme</vt:lpstr>
      <vt:lpstr>PowerPoint Presentation</vt:lpstr>
      <vt:lpstr>PowerPoint Presentation</vt:lpstr>
      <vt:lpstr>PowerPoint Presentation</vt:lpstr>
      <vt:lpstr>Hurricane Safety Key Terms</vt:lpstr>
      <vt:lpstr>Hurricane Advisories </vt:lpstr>
      <vt:lpstr>PREPARE                               ACTION</vt:lpstr>
      <vt:lpstr>Storm Categories: What Damages to Expect SAFFIR/SIMPSON HURRICANE SCALE</vt:lpstr>
      <vt:lpstr>Storm Categories: What Damages to Expect SAFFIR/SIMPSON HURRICANE SCALE</vt:lpstr>
      <vt:lpstr>PowerPoint Presentation</vt:lpstr>
      <vt:lpstr>PowerPoint Presentation</vt:lpstr>
      <vt:lpstr> HURRICANE  PREPARATION TOOLS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Gregoreese Willocks</dc:creator>
  <cp:lastModifiedBy>Gregoreese Willocks</cp:lastModifiedBy>
  <cp:revision>7</cp:revision>
  <dcterms:created xsi:type="dcterms:W3CDTF">2022-06-28T19:09:30Z</dcterms:created>
  <dcterms:modified xsi:type="dcterms:W3CDTF">2025-06-24T15:50:02Z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0x010100846D3CF30C223E42B0536515F93E956E</vt:lpwstr>
  </property>
</Properties>
</file>